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9" r:id="rId12"/>
    <p:sldId id="266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43" autoAdjust="0"/>
    <p:restoredTop sz="94660"/>
  </p:normalViewPr>
  <p:slideViewPr>
    <p:cSldViewPr snapToGrid="0">
      <p:cViewPr varScale="1">
        <p:scale>
          <a:sx n="66" d="100"/>
          <a:sy n="66" d="100"/>
        </p:scale>
        <p:origin x="84" y="8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48AC-BC66-4E46-B334-23ACB041FB4B}" type="datetimeFigureOut">
              <a:rPr lang="zh-CN" altLang="en-US" smtClean="0"/>
              <a:t>2018/5/18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3B234-3BFC-47A8-B983-770FE49D3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746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48AC-BC66-4E46-B334-23ACB041FB4B}" type="datetimeFigureOut">
              <a:rPr lang="zh-CN" altLang="en-US" smtClean="0"/>
              <a:t>2018/5/18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3B234-3BFC-47A8-B983-770FE49D3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744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48AC-BC66-4E46-B334-23ACB041FB4B}" type="datetimeFigureOut">
              <a:rPr lang="zh-CN" altLang="en-US" smtClean="0"/>
              <a:t>2018/5/18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3B234-3BFC-47A8-B983-770FE49D3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9475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48AC-BC66-4E46-B334-23ACB041FB4B}" type="datetimeFigureOut">
              <a:rPr lang="zh-CN" altLang="en-US" smtClean="0"/>
              <a:t>2018/5/18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3B234-3BFC-47A8-B983-770FE49D3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6950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48AC-BC66-4E46-B334-23ACB041FB4B}" type="datetimeFigureOut">
              <a:rPr lang="zh-CN" altLang="en-US" smtClean="0"/>
              <a:t>2018/5/18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3B234-3BFC-47A8-B983-770FE49D3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070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48AC-BC66-4E46-B334-23ACB041FB4B}" type="datetimeFigureOut">
              <a:rPr lang="zh-CN" altLang="en-US" smtClean="0"/>
              <a:t>2018/5/18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3B234-3BFC-47A8-B983-770FE49D3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3490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48AC-BC66-4E46-B334-23ACB041FB4B}" type="datetimeFigureOut">
              <a:rPr lang="zh-CN" altLang="en-US" smtClean="0"/>
              <a:t>2018/5/18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3B234-3BFC-47A8-B983-770FE49D3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636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48AC-BC66-4E46-B334-23ACB041FB4B}" type="datetimeFigureOut">
              <a:rPr lang="zh-CN" altLang="en-US" smtClean="0"/>
              <a:t>2018/5/18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3B234-3BFC-47A8-B983-770FE49D3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123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48AC-BC66-4E46-B334-23ACB041FB4B}" type="datetimeFigureOut">
              <a:rPr lang="zh-CN" altLang="en-US" smtClean="0"/>
              <a:t>2018/5/18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3B234-3BFC-47A8-B983-770FE49D3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828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48AC-BC66-4E46-B334-23ACB041FB4B}" type="datetimeFigureOut">
              <a:rPr lang="zh-CN" altLang="en-US" smtClean="0"/>
              <a:t>2018/5/18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3B234-3BFC-47A8-B983-770FE49D3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245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48AC-BC66-4E46-B334-23ACB041FB4B}" type="datetimeFigureOut">
              <a:rPr lang="zh-CN" altLang="en-US" smtClean="0"/>
              <a:t>2018/5/18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3B234-3BFC-47A8-B983-770FE49D3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4311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248AC-BC66-4E46-B334-23ACB041FB4B}" type="datetimeFigureOut">
              <a:rPr lang="zh-CN" altLang="en-US" smtClean="0"/>
              <a:t>2018/5/18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03B234-3BFC-47A8-B983-770FE49D3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4993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268415" y="2057398"/>
            <a:ext cx="69986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AI</a:t>
            </a:r>
            <a:r>
              <a:rPr lang="zh-CN" altLang="en-US" sz="36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小组周</a:t>
            </a:r>
            <a:r>
              <a:rPr lang="zh-CN" altLang="en-US" sz="36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会</a:t>
            </a:r>
            <a:endParaRPr lang="en-US" altLang="zh-CN" sz="3600" dirty="0" smtClean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algn="r"/>
            <a:endParaRPr lang="en-US" altLang="zh-CN" sz="3600" dirty="0" smtClean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algn="r"/>
            <a:endParaRPr lang="en-US" altLang="zh-CN" sz="3600" dirty="0" smtClean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algn="r"/>
            <a:r>
              <a:rPr lang="en-US" altLang="zh-CN" sz="36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--hf</a:t>
            </a:r>
          </a:p>
          <a:p>
            <a:pPr algn="r"/>
            <a:r>
              <a:rPr lang="en-US" altLang="zh-CN" sz="36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2018.5.19</a:t>
            </a:r>
            <a:endParaRPr lang="zh-CN" altLang="en-US" sz="36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652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323"/>
            <a:ext cx="12192000" cy="637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56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31688" y="465966"/>
            <a:ext cx="22108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96815" y="1371600"/>
            <a:ext cx="104100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支持的设备</a:t>
            </a:r>
            <a:endParaRPr lang="en-US" altLang="zh-CN" sz="2400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  <a:p>
            <a:endParaRPr lang="en-US" altLang="zh-CN" sz="2400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在一套标准的系统上通常有多个计算设备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. </a:t>
            </a:r>
            <a:r>
              <a:rPr lang="en-US" altLang="zh-CN" sz="24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TensorFlow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支持 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CPU 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和 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GPU 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这两种设备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. 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我们用指定字符串 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strings 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来标识这些设备。</a:t>
            </a:r>
            <a:endParaRPr lang="en-US" altLang="zh-CN" sz="2400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  <a:p>
            <a:endParaRPr lang="zh-CN" altLang="en-US" sz="2400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    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"/cpu:0": 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机器中的 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CPU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    "/gpu:0": 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机器中的 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GPU, 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如果你有一个的话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.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    "/gpu:1": 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机器中的第二个 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GPU, 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以此类推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...</a:t>
            </a:r>
          </a:p>
          <a:p>
            <a:endParaRPr lang="en-US" altLang="zh-CN" sz="2400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如果一个 </a:t>
            </a:r>
            <a:r>
              <a:rPr lang="en-US" altLang="zh-CN" sz="24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TensorFlow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的 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operation 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中兼有 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CPU 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和 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GPU 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的实现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, 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当这个算子被指派设备时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, GPU 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有优先权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. 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比如</a:t>
            </a:r>
            <a:r>
              <a:rPr lang="en-US" altLang="zh-CN" sz="24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matmul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中 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CPU 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和 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GPU kernel 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函数都存在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. 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那么在 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cpu:0 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和 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gpu:0 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中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, </a:t>
            </a:r>
            <a:r>
              <a:rPr lang="en-US" altLang="zh-CN" sz="24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matmul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 operation 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会被指派给 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gpu:0 </a:t>
            </a:r>
            <a:endParaRPr lang="zh-CN" altLang="en-US" sz="2400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0507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64502" y="439615"/>
            <a:ext cx="6682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</a:t>
            </a:r>
            <a:r>
              <a:rPr lang="zh-CN" alt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用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GPUs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02" y="1764599"/>
            <a:ext cx="11133333" cy="441904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38554" y="1085946"/>
            <a:ext cx="10427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查看记录的设备指派情况，获取</a:t>
            </a:r>
            <a:r>
              <a:rPr lang="en-US" altLang="zh-CN" dirty="0" smtClean="0"/>
              <a:t>op</a:t>
            </a:r>
            <a:r>
              <a:rPr lang="zh-CN" altLang="en-US" dirty="0" smtClean="0"/>
              <a:t>和</a:t>
            </a:r>
            <a:r>
              <a:rPr lang="en-US" altLang="zh-CN" dirty="0" smtClean="0"/>
              <a:t>tensor</a:t>
            </a:r>
            <a:r>
              <a:rPr lang="zh-CN" altLang="en-US" dirty="0" smtClean="0"/>
              <a:t>被指派在什么设备上运行的例子：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075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91308" y="422031"/>
            <a:ext cx="7192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手工指派运行设备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91308" y="1006806"/>
            <a:ext cx="10480431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用 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with </a:t>
            </a:r>
            <a:r>
              <a:rPr lang="en-US" altLang="zh-CN" sz="24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tf.device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创建一个设备环境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, 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这个环境下的 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operation 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都统一运行在环境指定的设备上</a:t>
            </a:r>
            <a:r>
              <a:rPr lang="en-US" altLang="zh-CN" sz="2400" dirty="0" smtClean="0">
                <a:latin typeface="Times New Roman" panose="02020603050405020304" pitchFamily="18" charset="0"/>
                <a:ea typeface="新宋体" panose="02010609030101010101" pitchFamily="49" charset="-122"/>
              </a:rPr>
              <a:t>.</a:t>
            </a:r>
            <a:endParaRPr lang="en-US" altLang="zh-CN" sz="2400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# 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新建一个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graph.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with </a:t>
            </a:r>
            <a:r>
              <a:rPr lang="en-US" altLang="zh-CN" sz="24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tf.device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('/cpu:0'):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  a = </a:t>
            </a:r>
            <a:r>
              <a:rPr lang="en-US" altLang="zh-CN" sz="24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tf.constant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([1.0, 2.0, 3.0, 4.0, 5.0, 6.0], shape=[2, 3], name='a')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  b = </a:t>
            </a:r>
            <a:r>
              <a:rPr lang="en-US" altLang="zh-CN" sz="24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tf.constant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([1.0, 2.0, 3.0, 4.0, 5.0, 6.0], shape=[3, 2], name='b')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c = </a:t>
            </a:r>
            <a:r>
              <a:rPr lang="en-US" altLang="zh-CN" sz="24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tf.matmul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(a, b)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# 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新建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session with </a:t>
            </a:r>
            <a:r>
              <a:rPr lang="en-US" altLang="zh-CN" sz="24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log_device_placement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并设置为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True.</a:t>
            </a:r>
          </a:p>
          <a:p>
            <a:r>
              <a:rPr lang="en-US" altLang="zh-CN" sz="24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sess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 = </a:t>
            </a:r>
            <a:r>
              <a:rPr lang="en-US" altLang="zh-CN" sz="24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tf.Session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(</a:t>
            </a:r>
            <a:r>
              <a:rPr lang="en-US" altLang="zh-CN" sz="24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config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=</a:t>
            </a:r>
            <a:r>
              <a:rPr lang="en-US" altLang="zh-CN" sz="24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tf.ConfigProto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(</a:t>
            </a:r>
            <a:r>
              <a:rPr lang="en-US" altLang="zh-CN" sz="24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log_device_placement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=True))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# 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运行这个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op.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print </a:t>
            </a:r>
            <a:r>
              <a:rPr lang="en-US" altLang="zh-CN" sz="24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sess.run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(c</a:t>
            </a:r>
            <a:r>
              <a:rPr lang="en-US" altLang="zh-CN" sz="2400" dirty="0" smtClean="0">
                <a:latin typeface="Times New Roman" panose="02020603050405020304" pitchFamily="18" charset="0"/>
                <a:ea typeface="新宋体" panose="02010609030101010101" pitchFamily="49" charset="-122"/>
              </a:rPr>
              <a:t>)</a:t>
            </a:r>
            <a:endParaRPr lang="en-US" altLang="zh-CN" sz="2400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722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56138" y="856357"/>
            <a:ext cx="1041009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如果系统里有多个 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GPU, 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那么 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ID 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最小的 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GPU 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会默认使用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. 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如果你想用别的 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GPU, 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可以用下面的方法显式的声</a:t>
            </a:r>
            <a:r>
              <a:rPr lang="zh-CN" altLang="en-US" sz="2400" dirty="0" smtClean="0">
                <a:latin typeface="Times New Roman" panose="02020603050405020304" pitchFamily="18" charset="0"/>
                <a:ea typeface="新宋体" panose="02010609030101010101" pitchFamily="49" charset="-122"/>
              </a:rPr>
              <a:t>明</a:t>
            </a:r>
            <a:r>
              <a:rPr lang="en-US" altLang="zh-CN" sz="2400" dirty="0" smtClean="0">
                <a:latin typeface="Times New Roman" panose="02020603050405020304" pitchFamily="18" charset="0"/>
                <a:ea typeface="新宋体" panose="02010609030101010101" pitchFamily="49" charset="-122"/>
              </a:rPr>
              <a:t>:</a:t>
            </a:r>
            <a:endParaRPr lang="en-US" altLang="zh-CN" sz="2400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# 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新建一个 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graph.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with </a:t>
            </a:r>
            <a:r>
              <a:rPr lang="en-US" altLang="zh-CN" sz="24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tf.device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('/gpu:2'):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  a = </a:t>
            </a:r>
            <a:r>
              <a:rPr lang="en-US" altLang="zh-CN" sz="24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tf.constant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([1.0, 2.0, 3.0, 4.0, 5.0, 6.0], shape=[2, 3], name='a')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  b = </a:t>
            </a:r>
            <a:r>
              <a:rPr lang="en-US" altLang="zh-CN" sz="24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tf.constant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([1.0, 2.0, 3.0, 4.0, 5.0, 6.0], shape=[3, 2], name='b')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  c = </a:t>
            </a:r>
            <a:r>
              <a:rPr lang="en-US" altLang="zh-CN" sz="24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tf.matmul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(a, b)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# 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新建 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session with </a:t>
            </a:r>
            <a:r>
              <a:rPr lang="en-US" altLang="zh-CN" sz="24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log_device_placement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并设置为 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True.</a:t>
            </a:r>
          </a:p>
          <a:p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sess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 = 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tf.Session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(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config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=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tf.ConfigProto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(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log_device_placement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=True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))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print </a:t>
            </a:r>
            <a:r>
              <a:rPr lang="en-US" altLang="zh-CN" sz="24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sess.run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(c)</a:t>
            </a:r>
          </a:p>
          <a:p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为了避免出现你指定的设备不存在这种情况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, 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你可以在创建的 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session 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里把参数 </a:t>
            </a:r>
            <a:r>
              <a:rPr lang="en-US" altLang="zh-CN" sz="24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allow_soft_placement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设置为 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True, 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这样 </a:t>
            </a:r>
            <a:r>
              <a:rPr lang="en-US" altLang="zh-CN" sz="24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tensorFlow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会自动选择一个存在并且支持的设备来运行 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operation.</a:t>
            </a:r>
          </a:p>
          <a:p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sess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 = 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tf.Session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(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config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=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tf.ConfigProto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(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      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allow_soft_placement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=True, 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log_device_placement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=True))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6138" y="298939"/>
            <a:ext cx="7596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在多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系统里使用单一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187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43820" y="235040"/>
            <a:ext cx="5591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 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集群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3820" y="1065690"/>
            <a:ext cx="573258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Times New Roman" panose="02020603050405020304" pitchFamily="18" charset="0"/>
                <a:ea typeface="新宋体" panose="02010609030101010101" pitchFamily="49" charset="-122"/>
              </a:rPr>
              <a:t>建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pitchFamily="49" charset="-122"/>
              </a:rPr>
              <a:t>立 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pitchFamily="49" charset="-122"/>
              </a:rPr>
              <a:t>multi-tower 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pitchFamily="49" charset="-122"/>
              </a:rPr>
              <a:t>结构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pitchFamily="49" charset="-122"/>
              </a:rPr>
              <a:t>, </a:t>
            </a:r>
            <a:r>
              <a:rPr lang="zh-CN" altLang="en-US" sz="2000" dirty="0" smtClean="0">
                <a:latin typeface="Times New Roman" panose="02020603050405020304" pitchFamily="18" charset="0"/>
                <a:ea typeface="新宋体" panose="02010609030101010101" pitchFamily="49" charset="-122"/>
              </a:rPr>
              <a:t>每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pitchFamily="49" charset="-122"/>
              </a:rPr>
              <a:t>个 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pitchFamily="49" charset="-122"/>
              </a:rPr>
              <a:t>tower 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pitchFamily="49" charset="-122"/>
              </a:rPr>
              <a:t>分别被指配给不同的 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pitchFamily="49" charset="-122"/>
              </a:rPr>
              <a:t>GPU 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pitchFamily="49" charset="-122"/>
              </a:rPr>
              <a:t>运行</a:t>
            </a:r>
            <a:r>
              <a:rPr lang="zh-CN" altLang="en-US" sz="2000" dirty="0" smtClean="0">
                <a:latin typeface="Times New Roman" panose="02020603050405020304" pitchFamily="18" charset="0"/>
                <a:ea typeface="新宋体" panose="02010609030101010101" pitchFamily="49" charset="-122"/>
              </a:rPr>
              <a:t>。</a:t>
            </a:r>
            <a:endParaRPr lang="en-US" altLang="zh-CN" sz="2000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  <a:p>
            <a:r>
              <a:rPr lang="en-US" altLang="zh-CN" sz="2000" dirty="0" smtClean="0">
                <a:latin typeface="Times New Roman" panose="02020603050405020304" pitchFamily="18" charset="0"/>
                <a:ea typeface="新宋体" panose="02010609030101010101" pitchFamily="49" charset="-122"/>
              </a:rPr>
              <a:t>c 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pitchFamily="49" charset="-122"/>
              </a:rPr>
              <a:t>= []</a:t>
            </a:r>
          </a:p>
          <a:p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for d in ['/gpu:2', '/gpu:3']: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ea typeface="新宋体" panose="02010609030101010101" pitchFamily="49" charset="-122"/>
              </a:rPr>
              <a:t>  with </a:t>
            </a:r>
            <a:r>
              <a:rPr lang="en-US" altLang="zh-CN" sz="20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tf.device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pitchFamily="49" charset="-122"/>
              </a:rPr>
              <a:t>(d):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ea typeface="新宋体" panose="02010609030101010101" pitchFamily="49" charset="-122"/>
              </a:rPr>
              <a:t>    a = </a:t>
            </a:r>
            <a:r>
              <a:rPr lang="en-US" altLang="zh-CN" sz="20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tf.constant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pitchFamily="49" charset="-122"/>
              </a:rPr>
              <a:t>([1.0, 2.0, 3.0, 4.0, 5.0, 6.0], shape=[2, 3])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ea typeface="新宋体" panose="02010609030101010101" pitchFamily="49" charset="-122"/>
              </a:rPr>
              <a:t>    b = </a:t>
            </a:r>
            <a:r>
              <a:rPr lang="en-US" altLang="zh-CN" sz="20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tf.constant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pitchFamily="49" charset="-122"/>
              </a:rPr>
              <a:t>([1.0, 2.0, 3.0, 4.0, 5.0, 6.0], shape=[3, 2])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ea typeface="新宋体" panose="02010609030101010101" pitchFamily="49" charset="-122"/>
              </a:rPr>
              <a:t>    </a:t>
            </a:r>
            <a:r>
              <a:rPr lang="en-US" altLang="zh-CN" sz="20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c.append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pitchFamily="49" charset="-122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tf.matmul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pitchFamily="49" charset="-122"/>
              </a:rPr>
              <a:t>(a, b))</a:t>
            </a:r>
          </a:p>
          <a:p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with </a:t>
            </a:r>
            <a:r>
              <a:rPr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tf.device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('/cpu:0'):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ea typeface="新宋体" panose="02010609030101010101" pitchFamily="49" charset="-122"/>
              </a:rPr>
              <a:t>  sum = </a:t>
            </a:r>
            <a:r>
              <a:rPr lang="en-US" altLang="zh-CN" sz="20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tf.add_n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pitchFamily="49" charset="-122"/>
              </a:rPr>
              <a:t>(c)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ea typeface="新宋体" panose="02010609030101010101" pitchFamily="49" charset="-122"/>
              </a:rPr>
              <a:t># </a:t>
            </a:r>
            <a:r>
              <a:rPr lang="zh-CN" altLang="en-US" sz="2000" dirty="0">
                <a:latin typeface="Times New Roman" panose="02020603050405020304" pitchFamily="18" charset="0"/>
                <a:ea typeface="新宋体" panose="02010609030101010101" pitchFamily="49" charset="-122"/>
              </a:rPr>
              <a:t>新建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pitchFamily="49" charset="-122"/>
              </a:rPr>
              <a:t>session with 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新宋体" panose="02010609030101010101" pitchFamily="49" charset="-122"/>
              </a:rPr>
              <a:t>log_device_placement</a:t>
            </a:r>
            <a:endParaRPr lang="en-US" altLang="zh-CN" sz="2000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  <a:p>
            <a:r>
              <a:rPr lang="en-US" altLang="zh-CN" sz="20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sess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pitchFamily="49" charset="-122"/>
              </a:rPr>
              <a:t> = </a:t>
            </a:r>
            <a:r>
              <a:rPr lang="en-US" altLang="zh-CN" sz="20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tf.Session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pitchFamily="49" charset="-122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config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pitchFamily="49" charset="-122"/>
              </a:rPr>
              <a:t>=</a:t>
            </a:r>
            <a:r>
              <a:rPr lang="en-US" altLang="zh-CN" sz="20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tf.ConfigProto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pitchFamily="49" charset="-122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log_device_placement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pitchFamily="49" charset="-122"/>
              </a:rPr>
              <a:t>=True))</a:t>
            </a:r>
          </a:p>
          <a:p>
            <a:r>
              <a:rPr lang="en-US" altLang="zh-CN" sz="2000" dirty="0" smtClean="0">
                <a:latin typeface="Times New Roman" panose="02020603050405020304" pitchFamily="18" charset="0"/>
                <a:ea typeface="新宋体" panose="02010609030101010101" pitchFamily="49" charset="-122"/>
              </a:rPr>
              <a:t>print </a:t>
            </a:r>
            <a:r>
              <a:rPr lang="en-US" altLang="zh-CN" sz="20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sess.run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pitchFamily="49" charset="-122"/>
              </a:rPr>
              <a:t>(sum)</a:t>
            </a:r>
            <a:endParaRPr lang="zh-CN" altLang="en-US" sz="2000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71224" y="-5417"/>
            <a:ext cx="5187461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新宋体" panose="02010609030101010101" pitchFamily="49" charset="-122"/>
              </a:rPr>
              <a:t>Device mapping: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ea typeface="新宋体" panose="02010609030101010101" pitchFamily="49" charset="-122"/>
              </a:rPr>
              <a:t>/</a:t>
            </a:r>
            <a:r>
              <a:rPr lang="en-US" altLang="zh-CN" sz="20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job:localhost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pitchFamily="49" charset="-122"/>
              </a:rPr>
              <a:t>/replica:0/task:0/gpu:0 -&gt; device: 0, name: Tesla K20m, </a:t>
            </a:r>
            <a:r>
              <a:rPr lang="en-US" altLang="zh-CN" sz="20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pci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pitchFamily="49" charset="-122"/>
              </a:rPr>
              <a:t> bus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ea typeface="新宋体" panose="02010609030101010101" pitchFamily="49" charset="-122"/>
              </a:rPr>
              <a:t>id: 0000:02:00.0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ea typeface="新宋体" panose="02010609030101010101" pitchFamily="49" charset="-122"/>
              </a:rPr>
              <a:t>/</a:t>
            </a:r>
            <a:r>
              <a:rPr lang="en-US" altLang="zh-CN" sz="20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job:localhost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pitchFamily="49" charset="-122"/>
              </a:rPr>
              <a:t>/replica:0/task:0/gpu:1 -&gt; device: 1, name: Tesla K20m, </a:t>
            </a:r>
            <a:r>
              <a:rPr lang="en-US" altLang="zh-CN" sz="20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pci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pitchFamily="49" charset="-122"/>
              </a:rPr>
              <a:t> bus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ea typeface="新宋体" panose="02010609030101010101" pitchFamily="49" charset="-122"/>
              </a:rPr>
              <a:t>id: 0000:03:00.0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ea typeface="新宋体" panose="02010609030101010101" pitchFamily="49" charset="-122"/>
              </a:rPr>
              <a:t>/</a:t>
            </a:r>
            <a:r>
              <a:rPr lang="en-US" altLang="zh-CN" sz="20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job:localhost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pitchFamily="49" charset="-122"/>
              </a:rPr>
              <a:t>/replica:0/task:0/gpu:2 -&gt; device: 2, name: Tesla K20m, </a:t>
            </a:r>
            <a:r>
              <a:rPr lang="en-US" altLang="zh-CN" sz="20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pci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pitchFamily="49" charset="-122"/>
              </a:rPr>
              <a:t> bus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ea typeface="新宋体" panose="02010609030101010101" pitchFamily="49" charset="-122"/>
              </a:rPr>
              <a:t>id: 0000:83:00.0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ea typeface="新宋体" panose="02010609030101010101" pitchFamily="49" charset="-122"/>
              </a:rPr>
              <a:t>/</a:t>
            </a:r>
            <a:r>
              <a:rPr lang="en-US" altLang="zh-CN" sz="20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job:localhost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pitchFamily="49" charset="-122"/>
              </a:rPr>
              <a:t>/replica:0/task:0/gpu:3 -&gt; device: 3, name: Tesla K20m, </a:t>
            </a:r>
            <a:r>
              <a:rPr lang="en-US" altLang="zh-CN" sz="20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pci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pitchFamily="49" charset="-122"/>
              </a:rPr>
              <a:t> bus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ea typeface="新宋体" panose="02010609030101010101" pitchFamily="49" charset="-122"/>
              </a:rPr>
              <a:t>id: 0000:84:00.0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ea typeface="新宋体" panose="02010609030101010101" pitchFamily="49" charset="-122"/>
              </a:rPr>
              <a:t>Const_3: /</a:t>
            </a:r>
            <a:r>
              <a:rPr lang="en-US" altLang="zh-CN" sz="20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job:localhost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pitchFamily="49" charset="-122"/>
              </a:rPr>
              <a:t>/replica:0/task:0/gpu:3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ea typeface="新宋体" panose="02010609030101010101" pitchFamily="49" charset="-122"/>
              </a:rPr>
              <a:t>Const_2: /</a:t>
            </a:r>
            <a:r>
              <a:rPr lang="en-US" altLang="zh-CN" sz="20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job:localhost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pitchFamily="49" charset="-122"/>
              </a:rPr>
              <a:t>/replica:0/task:0/gpu:3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ea typeface="新宋体" panose="02010609030101010101" pitchFamily="49" charset="-122"/>
              </a:rPr>
              <a:t>MatMul_1: /</a:t>
            </a:r>
            <a:r>
              <a:rPr lang="en-US" altLang="zh-CN" sz="20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job:localhost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pitchFamily="49" charset="-122"/>
              </a:rPr>
              <a:t>/replica:0/task:0/gpu:3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ea typeface="新宋体" panose="02010609030101010101" pitchFamily="49" charset="-122"/>
              </a:rPr>
              <a:t>Const_1: /</a:t>
            </a:r>
            <a:r>
              <a:rPr lang="en-US" altLang="zh-CN" sz="20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job:localhost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pitchFamily="49" charset="-122"/>
              </a:rPr>
              <a:t>/replica:0/task:0/gpu:2</a:t>
            </a:r>
          </a:p>
          <a:p>
            <a:r>
              <a:rPr lang="en-US" altLang="zh-CN" sz="20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pitchFamily="49" charset="-122"/>
              </a:rPr>
              <a:t>: /</a:t>
            </a:r>
            <a:r>
              <a:rPr lang="en-US" altLang="zh-CN" sz="20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job:localhost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pitchFamily="49" charset="-122"/>
              </a:rPr>
              <a:t>/replica:0/task:0/gpu:2</a:t>
            </a:r>
          </a:p>
          <a:p>
            <a:r>
              <a:rPr lang="en-US" altLang="zh-CN" sz="20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MatMul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pitchFamily="49" charset="-122"/>
              </a:rPr>
              <a:t>: /</a:t>
            </a:r>
            <a:r>
              <a:rPr lang="en-US" altLang="zh-CN" sz="20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job:localhost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pitchFamily="49" charset="-122"/>
              </a:rPr>
              <a:t>/replica:0/task:0/gpu:2</a:t>
            </a:r>
          </a:p>
          <a:p>
            <a:r>
              <a:rPr lang="en-US" altLang="zh-CN" sz="20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AddN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pitchFamily="49" charset="-122"/>
              </a:rPr>
              <a:t>: /</a:t>
            </a:r>
            <a:r>
              <a:rPr lang="en-US" altLang="zh-CN" sz="20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job:localhost</a:t>
            </a:r>
            <a:r>
              <a:rPr lang="en-US" altLang="zh-CN" sz="2000" dirty="0">
                <a:latin typeface="Times New Roman" panose="02020603050405020304" pitchFamily="18" charset="0"/>
                <a:ea typeface="新宋体" panose="02010609030101010101" pitchFamily="49" charset="-122"/>
              </a:rPr>
              <a:t>/replica:0/task:0/cpu:0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ea typeface="新宋体" panose="02010609030101010101" pitchFamily="49" charset="-122"/>
              </a:rPr>
              <a:t>[[  44.   56.]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ea typeface="新宋体" panose="02010609030101010101" pitchFamily="49" charset="-122"/>
              </a:rPr>
              <a:t> [  98.  128.]]</a:t>
            </a:r>
            <a:endParaRPr lang="zh-CN" altLang="en-US" sz="2000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557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20969" y="351692"/>
            <a:ext cx="7825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0969" y="998023"/>
            <a:ext cx="106914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Keras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是一个高层神经网络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API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，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Keras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由纯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Python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编写而成并基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Tensorflow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、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Theano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以及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CNTK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后端。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Keras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为支持快速实验而生，能够把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idea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迅速转换为结果，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Keras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的优势：</a:t>
            </a:r>
          </a:p>
          <a:p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   简易和快速的原型设计（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keras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具有高度模块化，极简，和可扩充特性）</a:t>
            </a:r>
          </a:p>
          <a:p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   支持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CNN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RNN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，或二者的结合</a:t>
            </a:r>
          </a:p>
          <a:p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   无缝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CPU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GPU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切换</a:t>
            </a:r>
          </a:p>
          <a:p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Keras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适用的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Python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版本是：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Python </a:t>
            </a:r>
            <a:r>
              <a:rPr lang="en-US" altLang="zh-CN" sz="24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2.7-3.6</a:t>
            </a:r>
          </a:p>
          <a:p>
            <a:endParaRPr lang="en-US" altLang="zh-CN" sz="2400" dirty="0" smtClean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en-US" altLang="zh-CN" sz="2400" dirty="0" err="1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Keras</a:t>
            </a:r>
            <a:r>
              <a:rPr lang="zh-CN" altLang="en-US" sz="24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官方文档：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http://keras-cn.readthedocs.io/en/latest/getting_started/functional_API/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765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37492" y="268124"/>
            <a:ext cx="7737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快速开始序贯（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）模型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37492" y="914455"/>
            <a:ext cx="963637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序贯模型是多个网络层的线性堆叠，也就是“一条路走到黑”。</a:t>
            </a:r>
          </a:p>
          <a:p>
            <a:r>
              <a:rPr lang="zh-CN" altLang="en-US" sz="24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可以通过向</a:t>
            </a:r>
            <a:r>
              <a:rPr lang="en-US" altLang="zh-CN" sz="24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Sequential</a:t>
            </a:r>
            <a:r>
              <a:rPr lang="zh-CN" altLang="en-US" sz="24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模型传递一个</a:t>
            </a:r>
            <a:r>
              <a:rPr lang="en-US" altLang="zh-CN" sz="24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layer</a:t>
            </a:r>
            <a:r>
              <a:rPr lang="zh-CN" altLang="en-US" sz="24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的</a:t>
            </a:r>
            <a:r>
              <a:rPr lang="en-US" altLang="zh-CN" sz="24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list</a:t>
            </a:r>
            <a:r>
              <a:rPr lang="zh-CN" altLang="en-US" sz="24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来构造该模型：</a:t>
            </a:r>
            <a:endParaRPr lang="en-US" altLang="zh-CN" sz="2400" dirty="0" smtClean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en-US" altLang="zh-CN" sz="24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from 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keras.models</a:t>
            </a:r>
            <a:r>
              <a:rPr lang="en-US" altLang="zh-CN" sz="24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 import Sequential</a:t>
            </a:r>
          </a:p>
          <a:p>
            <a:r>
              <a:rPr lang="en-US" altLang="zh-CN" sz="24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from 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keras.layers</a:t>
            </a:r>
            <a:r>
              <a:rPr lang="en-US" altLang="zh-CN" sz="24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 import Dense, Activation</a:t>
            </a:r>
          </a:p>
          <a:p>
            <a:endParaRPr lang="en-US" altLang="zh-CN" sz="2400" dirty="0" smtClean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en-US" altLang="zh-CN" sz="24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model = Sequential([</a:t>
            </a:r>
          </a:p>
          <a:p>
            <a:r>
              <a:rPr lang="en-US" altLang="zh-CN" sz="24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Dense(32, units=784),</a:t>
            </a:r>
          </a:p>
          <a:p>
            <a:r>
              <a:rPr lang="en-US" altLang="zh-CN" sz="24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Activation('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relu</a:t>
            </a:r>
            <a:r>
              <a:rPr lang="en-US" altLang="zh-CN" sz="24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'),</a:t>
            </a:r>
          </a:p>
          <a:p>
            <a:r>
              <a:rPr lang="en-US" altLang="zh-CN" sz="24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Dense(10),</a:t>
            </a:r>
          </a:p>
          <a:p>
            <a:r>
              <a:rPr lang="en-US" altLang="zh-CN" sz="24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Activation('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softmax</a:t>
            </a:r>
            <a:r>
              <a:rPr lang="en-US" altLang="zh-CN" sz="24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'),</a:t>
            </a:r>
          </a:p>
          <a:p>
            <a:r>
              <a:rPr lang="en-US" altLang="zh-CN" sz="24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])</a:t>
            </a:r>
          </a:p>
          <a:p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也可以通过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.add()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方法一个个的将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layer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加入模型中</a:t>
            </a:r>
            <a:r>
              <a:rPr lang="zh-CN" altLang="en-US" sz="24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：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model = Sequential()</a:t>
            </a:r>
          </a:p>
          <a:p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model.add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(Dense(32, 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input_shape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=(784,)))</a:t>
            </a:r>
          </a:p>
          <a:p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model.add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(Activation('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relu</a:t>
            </a:r>
            <a:r>
              <a:rPr lang="en-US" altLang="zh-CN" sz="24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'))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771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20969" y="281354"/>
            <a:ext cx="7280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序贯模型示例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921738" y="141654"/>
            <a:ext cx="678766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keras.models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Sequential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keras.layers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Dense, Dropout, Activation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keras.optimizers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SGD</a:t>
            </a:r>
          </a:p>
          <a:p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Generate dummy 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zh-CN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初始化数据</a:t>
            </a:r>
            <a:endParaRPr lang="en-US" altLang="zh-CN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np</a:t>
            </a:r>
          </a:p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np.random.random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((1000, 20))</a:t>
            </a:r>
          </a:p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keras.utils.to_categorical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np.random.randint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(10, size=(1000, 1)),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num_classes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=10)</a:t>
            </a:r>
          </a:p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x_test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np.random.random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((100, 20))</a:t>
            </a:r>
          </a:p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y_test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keras.utils.to_categorical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np.random.randint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(10, size=(100, 1)),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num_classes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=10)</a:t>
            </a:r>
          </a:p>
          <a:p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= Sequential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() # </a:t>
            </a:r>
            <a:r>
              <a:rPr lang="zh-CN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申明一个序贯模型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Dense(64) is a fully-connected layer with 64 hidden units.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in the first layer, you must specify the expected input data shape: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here, 20-dimensional vectors.</a:t>
            </a:r>
          </a:p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(Dense(64, activation='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input_dim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=20))</a:t>
            </a:r>
          </a:p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(Dropout(0.5))</a:t>
            </a:r>
          </a:p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(Dense(64, activation='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'))</a:t>
            </a:r>
          </a:p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(Dropout(0.5))</a:t>
            </a:r>
          </a:p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(Dense(10, activation='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'))</a:t>
            </a:r>
          </a:p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zh-CN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优化算法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sgd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SGD(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lr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=0.01, decay=1e-6, momentum=0.9,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nesterov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=True)</a:t>
            </a:r>
          </a:p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model.compile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(loss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=‘</a:t>
            </a:r>
            <a:r>
              <a:rPr lang="en-US" altLang="zh-CN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categorical_crossentropy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’, # </a:t>
            </a:r>
            <a:r>
              <a:rPr lang="zh-CN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训练前需要进行编译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optimizer=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sgd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metrics=['accuracy'])</a:t>
            </a:r>
          </a:p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zh-CN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开始训练了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model.fit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epochs=20,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batch_size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=128)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 =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model.evaluate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x_test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y_test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batch_size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=128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# </a:t>
            </a:r>
            <a:r>
              <a:rPr lang="zh-CN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测试集拿来评估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60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29552" y="0"/>
            <a:ext cx="659423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import </a:t>
            </a:r>
            <a:r>
              <a:rPr lang="en-US" altLang="zh-CN" sz="1200" dirty="0" err="1"/>
              <a:t>numpy</a:t>
            </a:r>
            <a:r>
              <a:rPr lang="en-US" altLang="zh-CN" sz="1200" dirty="0"/>
              <a:t> as np</a:t>
            </a:r>
          </a:p>
          <a:p>
            <a:r>
              <a:rPr lang="en-US" altLang="zh-CN" sz="1200" dirty="0"/>
              <a:t>import </a:t>
            </a:r>
            <a:r>
              <a:rPr lang="en-US" altLang="zh-CN" sz="1200" dirty="0" err="1"/>
              <a:t>keras</a:t>
            </a:r>
            <a:endParaRPr lang="en-US" altLang="zh-CN" sz="1200" dirty="0"/>
          </a:p>
          <a:p>
            <a:r>
              <a:rPr lang="en-US" altLang="zh-CN" sz="1200" dirty="0"/>
              <a:t>from </a:t>
            </a:r>
            <a:r>
              <a:rPr lang="en-US" altLang="zh-CN" sz="1200" dirty="0" err="1"/>
              <a:t>keras.models</a:t>
            </a:r>
            <a:r>
              <a:rPr lang="en-US" altLang="zh-CN" sz="1200" dirty="0"/>
              <a:t> import Sequential</a:t>
            </a:r>
          </a:p>
          <a:p>
            <a:r>
              <a:rPr lang="en-US" altLang="zh-CN" sz="1200" dirty="0"/>
              <a:t>from </a:t>
            </a:r>
            <a:r>
              <a:rPr lang="en-US" altLang="zh-CN" sz="1200" dirty="0" err="1"/>
              <a:t>keras.layers</a:t>
            </a:r>
            <a:r>
              <a:rPr lang="en-US" altLang="zh-CN" sz="1200" dirty="0"/>
              <a:t> import Dense, Dropout, Flatten</a:t>
            </a:r>
          </a:p>
          <a:p>
            <a:r>
              <a:rPr lang="en-US" altLang="zh-CN" sz="1200" dirty="0"/>
              <a:t>from </a:t>
            </a:r>
            <a:r>
              <a:rPr lang="en-US" altLang="zh-CN" sz="1200" dirty="0" err="1"/>
              <a:t>keras.layers</a:t>
            </a:r>
            <a:r>
              <a:rPr lang="en-US" altLang="zh-CN" sz="1200" dirty="0"/>
              <a:t> import Conv2D, MaxPooling2D</a:t>
            </a:r>
          </a:p>
          <a:p>
            <a:r>
              <a:rPr lang="en-US" altLang="zh-CN" sz="1200" dirty="0"/>
              <a:t>from </a:t>
            </a:r>
            <a:r>
              <a:rPr lang="en-US" altLang="zh-CN" sz="1200" dirty="0" err="1"/>
              <a:t>keras.optimizers</a:t>
            </a:r>
            <a:r>
              <a:rPr lang="en-US" altLang="zh-CN" sz="1200" dirty="0"/>
              <a:t> import SGD</a:t>
            </a:r>
          </a:p>
          <a:p>
            <a:endParaRPr lang="en-US" altLang="zh-CN" sz="1200" dirty="0"/>
          </a:p>
          <a:p>
            <a:r>
              <a:rPr lang="en-US" altLang="zh-CN" sz="1200" dirty="0"/>
              <a:t># Generate dummy data</a:t>
            </a:r>
          </a:p>
          <a:p>
            <a:r>
              <a:rPr lang="en-US" altLang="zh-CN" sz="1200" dirty="0" err="1"/>
              <a:t>x_train</a:t>
            </a:r>
            <a:r>
              <a:rPr lang="en-US" altLang="zh-CN" sz="1200" dirty="0"/>
              <a:t> = </a:t>
            </a:r>
            <a:r>
              <a:rPr lang="en-US" altLang="zh-CN" sz="1200" dirty="0" err="1"/>
              <a:t>np.random.random</a:t>
            </a:r>
            <a:r>
              <a:rPr lang="en-US" altLang="zh-CN" sz="1200" dirty="0"/>
              <a:t>((100, 100, 100, 3))</a:t>
            </a:r>
          </a:p>
          <a:p>
            <a:r>
              <a:rPr lang="en-US" altLang="zh-CN" sz="1200" dirty="0" err="1"/>
              <a:t>y_train</a:t>
            </a:r>
            <a:r>
              <a:rPr lang="en-US" altLang="zh-CN" sz="1200" dirty="0"/>
              <a:t> = </a:t>
            </a:r>
            <a:r>
              <a:rPr lang="en-US" altLang="zh-CN" sz="1200" dirty="0" err="1"/>
              <a:t>keras.utils.to_categorical</a:t>
            </a:r>
            <a:r>
              <a:rPr lang="en-US" altLang="zh-CN" sz="1200" dirty="0"/>
              <a:t>(</a:t>
            </a:r>
            <a:r>
              <a:rPr lang="en-US" altLang="zh-CN" sz="1200" dirty="0" err="1"/>
              <a:t>np.random.randint</a:t>
            </a:r>
            <a:r>
              <a:rPr lang="en-US" altLang="zh-CN" sz="1200" dirty="0"/>
              <a:t>(10, size=(100, 1)), </a:t>
            </a:r>
            <a:r>
              <a:rPr lang="en-US" altLang="zh-CN" sz="1200" dirty="0" err="1"/>
              <a:t>num_classes</a:t>
            </a:r>
            <a:r>
              <a:rPr lang="en-US" altLang="zh-CN" sz="1200" dirty="0"/>
              <a:t>=10)</a:t>
            </a:r>
          </a:p>
          <a:p>
            <a:r>
              <a:rPr lang="en-US" altLang="zh-CN" sz="1200" dirty="0" err="1"/>
              <a:t>x_test</a:t>
            </a:r>
            <a:r>
              <a:rPr lang="en-US" altLang="zh-CN" sz="1200" dirty="0"/>
              <a:t> = </a:t>
            </a:r>
            <a:r>
              <a:rPr lang="en-US" altLang="zh-CN" sz="1200" dirty="0" err="1"/>
              <a:t>np.random.random</a:t>
            </a:r>
            <a:r>
              <a:rPr lang="en-US" altLang="zh-CN" sz="1200" dirty="0"/>
              <a:t>((20, 100, 100, 3))</a:t>
            </a:r>
          </a:p>
          <a:p>
            <a:r>
              <a:rPr lang="en-US" altLang="zh-CN" sz="1200" dirty="0" err="1"/>
              <a:t>y_test</a:t>
            </a:r>
            <a:r>
              <a:rPr lang="en-US" altLang="zh-CN" sz="1200" dirty="0"/>
              <a:t> = </a:t>
            </a:r>
            <a:r>
              <a:rPr lang="en-US" altLang="zh-CN" sz="1200" dirty="0" err="1"/>
              <a:t>keras.utils.to_categorical</a:t>
            </a:r>
            <a:r>
              <a:rPr lang="en-US" altLang="zh-CN" sz="1200" dirty="0"/>
              <a:t>(</a:t>
            </a:r>
            <a:r>
              <a:rPr lang="en-US" altLang="zh-CN" sz="1200" dirty="0" err="1"/>
              <a:t>np.random.randint</a:t>
            </a:r>
            <a:r>
              <a:rPr lang="en-US" altLang="zh-CN" sz="1200" dirty="0"/>
              <a:t>(10, size=(20, 1)), </a:t>
            </a:r>
            <a:r>
              <a:rPr lang="en-US" altLang="zh-CN" sz="1200" dirty="0" err="1"/>
              <a:t>num_classes</a:t>
            </a:r>
            <a:r>
              <a:rPr lang="en-US" altLang="zh-CN" sz="1200" dirty="0"/>
              <a:t>=10)</a:t>
            </a:r>
          </a:p>
          <a:p>
            <a:endParaRPr lang="en-US" altLang="zh-CN" sz="1200" dirty="0"/>
          </a:p>
          <a:p>
            <a:r>
              <a:rPr lang="en-US" altLang="zh-CN" sz="1200" dirty="0"/>
              <a:t>model = Sequential()</a:t>
            </a:r>
          </a:p>
          <a:p>
            <a:r>
              <a:rPr lang="en-US" altLang="zh-CN" sz="1200" dirty="0"/>
              <a:t># input: 100x100 images with 3 channels -&gt; (100, 100, 3) tensors.</a:t>
            </a:r>
          </a:p>
          <a:p>
            <a:r>
              <a:rPr lang="en-US" altLang="zh-CN" sz="1200" dirty="0"/>
              <a:t># this applies 32 convolution filters of size 3x3 each.</a:t>
            </a:r>
          </a:p>
          <a:p>
            <a:r>
              <a:rPr lang="en-US" altLang="zh-CN" sz="1200" dirty="0" err="1"/>
              <a:t>model.add</a:t>
            </a:r>
            <a:r>
              <a:rPr lang="en-US" altLang="zh-CN" sz="1200" dirty="0"/>
              <a:t>(Conv2D(32, (3, 3), activation</a:t>
            </a:r>
            <a:r>
              <a:rPr lang="en-US" altLang="zh-CN" sz="1200" dirty="0" smtClean="0"/>
              <a:t>=‘</a:t>
            </a:r>
            <a:r>
              <a:rPr lang="en-US" altLang="zh-CN" sz="1200" dirty="0" err="1" smtClean="0"/>
              <a:t>relu</a:t>
            </a:r>
            <a:r>
              <a:rPr lang="en-US" altLang="zh-CN" sz="1200" dirty="0" smtClean="0"/>
              <a:t>’, </a:t>
            </a:r>
            <a:r>
              <a:rPr lang="en-US" altLang="zh-CN" sz="1200" dirty="0" err="1"/>
              <a:t>input_shape</a:t>
            </a:r>
            <a:r>
              <a:rPr lang="en-US" altLang="zh-CN" sz="1200" dirty="0"/>
              <a:t>=(100, 100, 3</a:t>
            </a:r>
            <a:r>
              <a:rPr lang="en-US" altLang="zh-CN" sz="1200" dirty="0" smtClean="0"/>
              <a:t>))) # </a:t>
            </a:r>
            <a:r>
              <a:rPr lang="zh-CN" altLang="en-US" sz="1200" dirty="0" smtClean="0"/>
              <a:t>卷积层</a:t>
            </a:r>
            <a:endParaRPr lang="en-US" altLang="zh-CN" sz="1200" dirty="0"/>
          </a:p>
          <a:p>
            <a:r>
              <a:rPr lang="en-US" altLang="zh-CN" sz="1200" dirty="0" err="1"/>
              <a:t>model.add</a:t>
            </a:r>
            <a:r>
              <a:rPr lang="en-US" altLang="zh-CN" sz="1200" dirty="0"/>
              <a:t>(Conv2D(32, (3, 3), activation='</a:t>
            </a:r>
            <a:r>
              <a:rPr lang="en-US" altLang="zh-CN" sz="1200" dirty="0" err="1"/>
              <a:t>relu</a:t>
            </a:r>
            <a:r>
              <a:rPr lang="en-US" altLang="zh-CN" sz="1200" dirty="0"/>
              <a:t>'))</a:t>
            </a:r>
          </a:p>
          <a:p>
            <a:r>
              <a:rPr lang="en-US" altLang="zh-CN" sz="1200" dirty="0" err="1"/>
              <a:t>model.add</a:t>
            </a:r>
            <a:r>
              <a:rPr lang="en-US" altLang="zh-CN" sz="1200" dirty="0"/>
              <a:t>(MaxPooling2D(</a:t>
            </a:r>
            <a:r>
              <a:rPr lang="en-US" altLang="zh-CN" sz="1200" dirty="0" err="1"/>
              <a:t>pool_size</a:t>
            </a:r>
            <a:r>
              <a:rPr lang="en-US" altLang="zh-CN" sz="1200" dirty="0"/>
              <a:t>=(2, 2</a:t>
            </a:r>
            <a:r>
              <a:rPr lang="en-US" altLang="zh-CN" sz="1200" dirty="0" smtClean="0"/>
              <a:t>))) # </a:t>
            </a:r>
            <a:r>
              <a:rPr lang="zh-CN" altLang="en-US" sz="1200" dirty="0" smtClean="0"/>
              <a:t>最大池化</a:t>
            </a:r>
            <a:endParaRPr lang="en-US" altLang="zh-CN" sz="1200" dirty="0"/>
          </a:p>
          <a:p>
            <a:r>
              <a:rPr lang="en-US" altLang="zh-CN" sz="1200" dirty="0" err="1"/>
              <a:t>model.add</a:t>
            </a:r>
            <a:r>
              <a:rPr lang="en-US" altLang="zh-CN" sz="1200" dirty="0"/>
              <a:t>(Dropout(0.25))</a:t>
            </a:r>
          </a:p>
          <a:p>
            <a:endParaRPr lang="en-US" altLang="zh-CN" sz="1200" dirty="0"/>
          </a:p>
          <a:p>
            <a:r>
              <a:rPr lang="en-US" altLang="zh-CN" sz="1200" dirty="0" err="1"/>
              <a:t>model.add</a:t>
            </a:r>
            <a:r>
              <a:rPr lang="en-US" altLang="zh-CN" sz="1200" dirty="0"/>
              <a:t>(Conv2D(64, (3, 3), activation='</a:t>
            </a:r>
            <a:r>
              <a:rPr lang="en-US" altLang="zh-CN" sz="1200" dirty="0" err="1"/>
              <a:t>relu</a:t>
            </a:r>
            <a:r>
              <a:rPr lang="en-US" altLang="zh-CN" sz="1200" dirty="0"/>
              <a:t>'))</a:t>
            </a:r>
          </a:p>
          <a:p>
            <a:r>
              <a:rPr lang="en-US" altLang="zh-CN" sz="1200" dirty="0" err="1"/>
              <a:t>model.add</a:t>
            </a:r>
            <a:r>
              <a:rPr lang="en-US" altLang="zh-CN" sz="1200" dirty="0"/>
              <a:t>(Conv2D(64, (3, 3), activation='</a:t>
            </a:r>
            <a:r>
              <a:rPr lang="en-US" altLang="zh-CN" sz="1200" dirty="0" err="1"/>
              <a:t>relu</a:t>
            </a:r>
            <a:r>
              <a:rPr lang="en-US" altLang="zh-CN" sz="1200" dirty="0"/>
              <a:t>'))</a:t>
            </a:r>
          </a:p>
          <a:p>
            <a:r>
              <a:rPr lang="en-US" altLang="zh-CN" sz="1200" dirty="0" err="1"/>
              <a:t>model.add</a:t>
            </a:r>
            <a:r>
              <a:rPr lang="en-US" altLang="zh-CN" sz="1200" dirty="0"/>
              <a:t>(MaxPooling2D(</a:t>
            </a:r>
            <a:r>
              <a:rPr lang="en-US" altLang="zh-CN" sz="1200" dirty="0" err="1"/>
              <a:t>pool_size</a:t>
            </a:r>
            <a:r>
              <a:rPr lang="en-US" altLang="zh-CN" sz="1200" dirty="0"/>
              <a:t>=(2, 2)))</a:t>
            </a:r>
          </a:p>
          <a:p>
            <a:r>
              <a:rPr lang="en-US" altLang="zh-CN" sz="1200" dirty="0" err="1"/>
              <a:t>model.add</a:t>
            </a:r>
            <a:r>
              <a:rPr lang="en-US" altLang="zh-CN" sz="1200" dirty="0"/>
              <a:t>(Dropout(0.25))</a:t>
            </a:r>
          </a:p>
          <a:p>
            <a:endParaRPr lang="en-US" altLang="zh-CN" sz="1200" dirty="0"/>
          </a:p>
          <a:p>
            <a:r>
              <a:rPr lang="en-US" altLang="zh-CN" sz="1200" dirty="0" err="1"/>
              <a:t>model.add</a:t>
            </a:r>
            <a:r>
              <a:rPr lang="en-US" altLang="zh-CN" sz="1200" dirty="0"/>
              <a:t>(Flatten</a:t>
            </a:r>
            <a:r>
              <a:rPr lang="en-US" altLang="zh-CN" sz="1200" dirty="0" smtClean="0"/>
              <a:t>()) # </a:t>
            </a:r>
            <a:r>
              <a:rPr lang="zh-CN" altLang="en-US" sz="1200" dirty="0" smtClean="0"/>
              <a:t>压平</a:t>
            </a:r>
            <a:endParaRPr lang="en-US" altLang="zh-CN" sz="1200" dirty="0"/>
          </a:p>
          <a:p>
            <a:r>
              <a:rPr lang="en-US" altLang="zh-CN" sz="1200" dirty="0" err="1"/>
              <a:t>model.add</a:t>
            </a:r>
            <a:r>
              <a:rPr lang="en-US" altLang="zh-CN" sz="1200" dirty="0"/>
              <a:t>(Dense(256, activation='</a:t>
            </a:r>
            <a:r>
              <a:rPr lang="en-US" altLang="zh-CN" sz="1200" dirty="0" err="1"/>
              <a:t>relu</a:t>
            </a:r>
            <a:r>
              <a:rPr lang="en-US" altLang="zh-CN" sz="1200" dirty="0"/>
              <a:t>'))</a:t>
            </a:r>
          </a:p>
          <a:p>
            <a:r>
              <a:rPr lang="en-US" altLang="zh-CN" sz="1200" dirty="0" err="1"/>
              <a:t>model.add</a:t>
            </a:r>
            <a:r>
              <a:rPr lang="en-US" altLang="zh-CN" sz="1200" dirty="0"/>
              <a:t>(Dropout(0.5))</a:t>
            </a:r>
          </a:p>
          <a:p>
            <a:r>
              <a:rPr lang="en-US" altLang="zh-CN" sz="1200" dirty="0" err="1"/>
              <a:t>model.add</a:t>
            </a:r>
            <a:r>
              <a:rPr lang="en-US" altLang="zh-CN" sz="1200" dirty="0"/>
              <a:t>(Dense(10, activation='</a:t>
            </a:r>
            <a:r>
              <a:rPr lang="en-US" altLang="zh-CN" sz="1200" dirty="0" err="1"/>
              <a:t>softmax</a:t>
            </a:r>
            <a:r>
              <a:rPr lang="en-US" altLang="zh-CN" sz="1200" dirty="0"/>
              <a:t>'))</a:t>
            </a:r>
          </a:p>
          <a:p>
            <a:endParaRPr lang="en-US" altLang="zh-CN" sz="1200" dirty="0"/>
          </a:p>
          <a:p>
            <a:r>
              <a:rPr lang="en-US" altLang="zh-CN" sz="1200" dirty="0" err="1"/>
              <a:t>sgd</a:t>
            </a:r>
            <a:r>
              <a:rPr lang="en-US" altLang="zh-CN" sz="1200" dirty="0"/>
              <a:t> = SGD(</a:t>
            </a:r>
            <a:r>
              <a:rPr lang="en-US" altLang="zh-CN" sz="1200" dirty="0" err="1"/>
              <a:t>lr</a:t>
            </a:r>
            <a:r>
              <a:rPr lang="en-US" altLang="zh-CN" sz="1200" dirty="0"/>
              <a:t>=0.01, decay=1e-6, momentum=0.9, </a:t>
            </a:r>
            <a:r>
              <a:rPr lang="en-US" altLang="zh-CN" sz="1200" dirty="0" err="1"/>
              <a:t>nesterov</a:t>
            </a:r>
            <a:r>
              <a:rPr lang="en-US" altLang="zh-CN" sz="1200" dirty="0"/>
              <a:t>=True)</a:t>
            </a:r>
          </a:p>
          <a:p>
            <a:r>
              <a:rPr lang="en-US" altLang="zh-CN" sz="1200" dirty="0" err="1"/>
              <a:t>model.compile</a:t>
            </a:r>
            <a:r>
              <a:rPr lang="en-US" altLang="zh-CN" sz="1200" dirty="0"/>
              <a:t>(loss='</a:t>
            </a:r>
            <a:r>
              <a:rPr lang="en-US" altLang="zh-CN" sz="1200" dirty="0" err="1"/>
              <a:t>categorical_crossentropy</a:t>
            </a:r>
            <a:r>
              <a:rPr lang="en-US" altLang="zh-CN" sz="1200" dirty="0"/>
              <a:t>', optimizer=</a:t>
            </a:r>
            <a:r>
              <a:rPr lang="en-US" altLang="zh-CN" sz="1200" dirty="0" err="1"/>
              <a:t>sgd</a:t>
            </a:r>
            <a:r>
              <a:rPr lang="en-US" altLang="zh-CN" sz="1200" dirty="0"/>
              <a:t>)</a:t>
            </a:r>
          </a:p>
          <a:p>
            <a:endParaRPr lang="en-US" altLang="zh-CN" sz="1200" dirty="0"/>
          </a:p>
          <a:p>
            <a:r>
              <a:rPr lang="en-US" altLang="zh-CN" sz="1200" dirty="0" err="1"/>
              <a:t>model.fit</a:t>
            </a:r>
            <a:r>
              <a:rPr lang="en-US" altLang="zh-CN" sz="1200" dirty="0"/>
              <a:t>(</a:t>
            </a:r>
            <a:r>
              <a:rPr lang="en-US" altLang="zh-CN" sz="1200" dirty="0" err="1"/>
              <a:t>x_train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y_train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batch_size</a:t>
            </a:r>
            <a:r>
              <a:rPr lang="en-US" altLang="zh-CN" sz="1200" dirty="0"/>
              <a:t>=32, epochs=10)</a:t>
            </a:r>
          </a:p>
          <a:p>
            <a:r>
              <a:rPr lang="en-US" altLang="zh-CN" sz="1200" dirty="0"/>
              <a:t>score = </a:t>
            </a:r>
            <a:r>
              <a:rPr lang="en-US" altLang="zh-CN" sz="1200" dirty="0" err="1"/>
              <a:t>model.evaluate</a:t>
            </a:r>
            <a:r>
              <a:rPr lang="en-US" altLang="zh-CN" sz="1200" dirty="0"/>
              <a:t>(</a:t>
            </a:r>
            <a:r>
              <a:rPr lang="en-US" altLang="zh-CN" sz="1200" dirty="0" err="1"/>
              <a:t>x_test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y_test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batch_size</a:t>
            </a:r>
            <a:r>
              <a:rPr lang="en-US" altLang="zh-CN" sz="1200" dirty="0"/>
              <a:t>=32)</a:t>
            </a:r>
            <a:endParaRPr lang="zh-CN" altLang="en-US" sz="1200" dirty="0"/>
          </a:p>
        </p:txBody>
      </p:sp>
      <p:sp>
        <p:nvSpPr>
          <p:cNvPr id="3" name="文本框 2"/>
          <p:cNvSpPr txBox="1"/>
          <p:nvPr/>
        </p:nvSpPr>
        <p:spPr>
          <a:xfrm>
            <a:off x="316523" y="263769"/>
            <a:ext cx="29366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类似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的卷积神经网络</a:t>
            </a:r>
          </a:p>
        </p:txBody>
      </p:sp>
    </p:spTree>
    <p:extLst>
      <p:ext uri="{BB962C8B-B14F-4D97-AF65-F5344CB8AC3E}">
        <p14:creationId xmlns:p14="http://schemas.microsoft.com/office/powerpoint/2010/main" val="72232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50631" y="474785"/>
            <a:ext cx="56622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TensorBoard</a:t>
            </a:r>
            <a:r>
              <a:rPr lang="zh-CN" altLang="en-US" sz="3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可视化</a:t>
            </a:r>
            <a:endParaRPr lang="en-US" altLang="zh-CN" sz="3000" dirty="0" smtClean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31985" y="1178169"/>
            <a:ext cx="10480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TensorBoard 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用来展现 </a:t>
            </a:r>
            <a:r>
              <a:rPr lang="en-US" altLang="zh-CN" sz="24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TensorFlow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的图像，绘制图像生成的定量指标图以及附加数据。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329" y="1881553"/>
            <a:ext cx="710565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3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12717" r="12781"/>
          <a:stretch/>
        </p:blipFill>
        <p:spPr>
          <a:xfrm>
            <a:off x="977900" y="1409700"/>
            <a:ext cx="6324600" cy="47752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50900" y="292100"/>
            <a:ext cx="454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SLTM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480300" y="661432"/>
            <a:ext cx="45593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from </a:t>
            </a:r>
            <a:r>
              <a:rPr lang="en-US" altLang="zh-CN" dirty="0" err="1"/>
              <a:t>keras.models</a:t>
            </a:r>
            <a:r>
              <a:rPr lang="en-US" altLang="zh-CN" dirty="0"/>
              <a:t> import Sequential</a:t>
            </a:r>
          </a:p>
          <a:p>
            <a:r>
              <a:rPr lang="en-US" altLang="zh-CN" dirty="0"/>
              <a:t>from </a:t>
            </a:r>
            <a:r>
              <a:rPr lang="en-US" altLang="zh-CN" dirty="0" err="1"/>
              <a:t>keras.layers</a:t>
            </a:r>
            <a:r>
              <a:rPr lang="en-US" altLang="zh-CN" dirty="0"/>
              <a:t> import Dense, Dropout</a:t>
            </a:r>
          </a:p>
          <a:p>
            <a:r>
              <a:rPr lang="en-US" altLang="zh-CN" dirty="0"/>
              <a:t>from </a:t>
            </a:r>
            <a:r>
              <a:rPr lang="en-US" altLang="zh-CN" dirty="0" err="1"/>
              <a:t>keras.layers</a:t>
            </a:r>
            <a:r>
              <a:rPr lang="en-US" altLang="zh-CN" dirty="0"/>
              <a:t> import Embedding</a:t>
            </a:r>
          </a:p>
          <a:p>
            <a:r>
              <a:rPr lang="en-US" altLang="zh-CN" dirty="0"/>
              <a:t>from </a:t>
            </a:r>
            <a:r>
              <a:rPr lang="en-US" altLang="zh-CN" dirty="0" err="1"/>
              <a:t>keras.layers</a:t>
            </a:r>
            <a:r>
              <a:rPr lang="en-US" altLang="zh-CN" dirty="0"/>
              <a:t> import LSTM</a:t>
            </a:r>
          </a:p>
          <a:p>
            <a:endParaRPr lang="en-US" altLang="zh-CN" dirty="0"/>
          </a:p>
          <a:p>
            <a:r>
              <a:rPr lang="en-US" altLang="zh-CN" dirty="0"/>
              <a:t>model = Sequential()</a:t>
            </a:r>
          </a:p>
          <a:p>
            <a:r>
              <a:rPr lang="en-US" altLang="zh-CN" dirty="0" err="1"/>
              <a:t>model.add</a:t>
            </a:r>
            <a:r>
              <a:rPr lang="en-US" altLang="zh-CN" dirty="0"/>
              <a:t>(Embedding(</a:t>
            </a:r>
            <a:r>
              <a:rPr lang="en-US" altLang="zh-CN" dirty="0" err="1"/>
              <a:t>max_features</a:t>
            </a:r>
            <a:r>
              <a:rPr lang="en-US" altLang="zh-CN" dirty="0"/>
              <a:t>, </a:t>
            </a:r>
            <a:r>
              <a:rPr lang="en-US" altLang="zh-CN" dirty="0" err="1"/>
              <a:t>output_dim</a:t>
            </a:r>
            <a:r>
              <a:rPr lang="en-US" altLang="zh-CN" dirty="0"/>
              <a:t>=256))</a:t>
            </a:r>
          </a:p>
          <a:p>
            <a:r>
              <a:rPr lang="en-US" altLang="zh-CN" dirty="0" err="1"/>
              <a:t>model.add</a:t>
            </a:r>
            <a:r>
              <a:rPr lang="en-US" altLang="zh-CN" dirty="0"/>
              <a:t>(LSTM(128))</a:t>
            </a:r>
          </a:p>
          <a:p>
            <a:r>
              <a:rPr lang="en-US" altLang="zh-CN" dirty="0" err="1"/>
              <a:t>model.add</a:t>
            </a:r>
            <a:r>
              <a:rPr lang="en-US" altLang="zh-CN" dirty="0"/>
              <a:t>(Dropout(0.5))</a:t>
            </a:r>
          </a:p>
          <a:p>
            <a:r>
              <a:rPr lang="en-US" altLang="zh-CN" dirty="0" err="1"/>
              <a:t>model.add</a:t>
            </a:r>
            <a:r>
              <a:rPr lang="en-US" altLang="zh-CN" dirty="0"/>
              <a:t>(Dense(1, activation='sigmoid'))</a:t>
            </a:r>
          </a:p>
          <a:p>
            <a:endParaRPr lang="en-US" altLang="zh-CN" dirty="0"/>
          </a:p>
          <a:p>
            <a:r>
              <a:rPr lang="en-US" altLang="zh-CN" dirty="0" err="1"/>
              <a:t>model.compile</a:t>
            </a:r>
            <a:r>
              <a:rPr lang="en-US" altLang="zh-CN" dirty="0"/>
              <a:t>(loss='</a:t>
            </a:r>
            <a:r>
              <a:rPr lang="en-US" altLang="zh-CN" dirty="0" err="1"/>
              <a:t>binary_crossentropy</a:t>
            </a:r>
            <a:r>
              <a:rPr lang="en-US" altLang="zh-CN" dirty="0"/>
              <a:t>',</a:t>
            </a:r>
          </a:p>
          <a:p>
            <a:r>
              <a:rPr lang="en-US" altLang="zh-CN" dirty="0"/>
              <a:t>              optimizer='</a:t>
            </a:r>
            <a:r>
              <a:rPr lang="en-US" altLang="zh-CN" dirty="0" err="1"/>
              <a:t>rmsprop</a:t>
            </a:r>
            <a:r>
              <a:rPr lang="en-US" altLang="zh-CN" dirty="0"/>
              <a:t>',</a:t>
            </a:r>
          </a:p>
          <a:p>
            <a:r>
              <a:rPr lang="en-US" altLang="zh-CN" dirty="0"/>
              <a:t>              metrics=['accuracy'])</a:t>
            </a:r>
          </a:p>
          <a:p>
            <a:endParaRPr lang="en-US" altLang="zh-CN" dirty="0"/>
          </a:p>
          <a:p>
            <a:r>
              <a:rPr lang="en-US" altLang="zh-CN" dirty="0" err="1"/>
              <a:t>model.fit</a:t>
            </a:r>
            <a:r>
              <a:rPr lang="en-US" altLang="zh-CN" dirty="0"/>
              <a:t>(</a:t>
            </a:r>
            <a:r>
              <a:rPr lang="en-US" altLang="zh-CN" dirty="0" err="1"/>
              <a:t>x_train</a:t>
            </a:r>
            <a:r>
              <a:rPr lang="en-US" altLang="zh-CN" dirty="0"/>
              <a:t>, </a:t>
            </a:r>
            <a:r>
              <a:rPr lang="en-US" altLang="zh-CN" dirty="0" err="1"/>
              <a:t>y_train</a:t>
            </a:r>
            <a:r>
              <a:rPr lang="en-US" altLang="zh-CN" dirty="0"/>
              <a:t>, </a:t>
            </a:r>
            <a:r>
              <a:rPr lang="en-US" altLang="zh-CN" dirty="0" err="1"/>
              <a:t>batch_size</a:t>
            </a:r>
            <a:r>
              <a:rPr lang="en-US" altLang="zh-CN" dirty="0"/>
              <a:t>=16, epochs=10)</a:t>
            </a:r>
          </a:p>
          <a:p>
            <a:r>
              <a:rPr lang="en-US" altLang="zh-CN" dirty="0"/>
              <a:t>score = </a:t>
            </a:r>
            <a:r>
              <a:rPr lang="en-US" altLang="zh-CN" dirty="0" err="1"/>
              <a:t>model.evaluate</a:t>
            </a:r>
            <a:r>
              <a:rPr lang="en-US" altLang="zh-CN" dirty="0"/>
              <a:t>(</a:t>
            </a:r>
            <a:r>
              <a:rPr lang="en-US" altLang="zh-CN" dirty="0" err="1"/>
              <a:t>x_test</a:t>
            </a:r>
            <a:r>
              <a:rPr lang="en-US" altLang="zh-CN" dirty="0"/>
              <a:t>, </a:t>
            </a:r>
            <a:r>
              <a:rPr lang="en-US" altLang="zh-CN" dirty="0" err="1"/>
              <a:t>y_test</a:t>
            </a:r>
            <a:r>
              <a:rPr lang="en-US" altLang="zh-CN" dirty="0"/>
              <a:t>, </a:t>
            </a:r>
            <a:r>
              <a:rPr lang="en-US" altLang="zh-CN" dirty="0" err="1"/>
              <a:t>batch_size</a:t>
            </a:r>
            <a:r>
              <a:rPr lang="en-US" altLang="zh-CN" dirty="0"/>
              <a:t>=16)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546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55251" y="128716"/>
            <a:ext cx="344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函数式模型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20351" y="775047"/>
            <a:ext cx="1084580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Keras</a:t>
            </a:r>
            <a:r>
              <a:rPr lang="zh-CN" altLang="en-US" dirty="0"/>
              <a:t>函数式模型接口是用户定义</a:t>
            </a:r>
            <a:r>
              <a:rPr lang="zh-CN" altLang="en-US" b="1" dirty="0"/>
              <a:t>多输出模型、非循环有向模型或具有共享层的模型等复杂模型的途径</a:t>
            </a:r>
            <a:r>
              <a:rPr lang="zh-CN" altLang="en-US" dirty="0"/>
              <a:t>。一句话，只</a:t>
            </a:r>
            <a:r>
              <a:rPr lang="zh-CN" altLang="en-US" dirty="0" smtClean="0"/>
              <a:t>要模</a:t>
            </a:r>
            <a:r>
              <a:rPr lang="zh-CN" altLang="en-US" dirty="0"/>
              <a:t>型不是类似</a:t>
            </a:r>
            <a:r>
              <a:rPr lang="en-US" altLang="zh-CN" dirty="0"/>
              <a:t>VGG</a:t>
            </a:r>
            <a:r>
              <a:rPr lang="zh-CN" altLang="en-US" dirty="0"/>
              <a:t>一样一条路走到黑的模型，或</a:t>
            </a:r>
            <a:r>
              <a:rPr lang="zh-CN" altLang="en-US" dirty="0" smtClean="0"/>
              <a:t>者模</a:t>
            </a:r>
            <a:r>
              <a:rPr lang="zh-CN" altLang="en-US" dirty="0"/>
              <a:t>型需要多于一个的输出</a:t>
            </a:r>
            <a:r>
              <a:rPr lang="zh-CN" altLang="en-US" dirty="0" smtClean="0"/>
              <a:t>，应</a:t>
            </a:r>
            <a:r>
              <a:rPr lang="zh-CN" altLang="en-US" dirty="0"/>
              <a:t>该选择函数式模型。利用函数式模型的接口</a:t>
            </a:r>
            <a:r>
              <a:rPr lang="zh-CN" altLang="en-US" dirty="0" smtClean="0"/>
              <a:t>，很</a:t>
            </a:r>
            <a:r>
              <a:rPr lang="zh-CN" altLang="en-US" dirty="0"/>
              <a:t>容易的</a:t>
            </a:r>
            <a:r>
              <a:rPr lang="zh-CN" altLang="en-US" b="1" dirty="0"/>
              <a:t>重用已经训练好的模型</a:t>
            </a:r>
            <a:r>
              <a:rPr lang="zh-CN" altLang="en-US" dirty="0" smtClean="0"/>
              <a:t>：把</a:t>
            </a:r>
            <a:r>
              <a:rPr lang="zh-CN" altLang="en-US" dirty="0"/>
              <a:t>模型当作一个层一样，通过提供一个</a:t>
            </a:r>
            <a:r>
              <a:rPr lang="en-US" altLang="zh-CN" dirty="0"/>
              <a:t>tensor</a:t>
            </a:r>
            <a:r>
              <a:rPr lang="zh-CN" altLang="en-US" dirty="0"/>
              <a:t>来调用它</a:t>
            </a:r>
            <a:r>
              <a:rPr lang="zh-CN" altLang="en-US" dirty="0" smtClean="0"/>
              <a:t>。比如可以快</a:t>
            </a:r>
            <a:r>
              <a:rPr lang="zh-CN" altLang="en-US" dirty="0"/>
              <a:t>速的创建能处理序列信号的模型</a:t>
            </a:r>
            <a:r>
              <a:rPr lang="zh-CN" altLang="en-US" dirty="0" smtClean="0"/>
              <a:t>，将</a:t>
            </a:r>
            <a:r>
              <a:rPr lang="zh-CN" altLang="en-US" dirty="0"/>
              <a:t>一个图像分类的模型变为一个对视频分类的模</a:t>
            </a:r>
            <a:r>
              <a:rPr lang="zh-CN" altLang="en-US" dirty="0" smtClean="0"/>
              <a:t>型，只要加上</a:t>
            </a:r>
            <a:r>
              <a:rPr lang="en-US" altLang="zh-CN" dirty="0" smtClean="0"/>
              <a:t>from </a:t>
            </a:r>
            <a:r>
              <a:rPr lang="en-US" altLang="zh-CN" dirty="0" err="1"/>
              <a:t>keras.layers</a:t>
            </a:r>
            <a:r>
              <a:rPr lang="en-US" altLang="zh-CN" dirty="0"/>
              <a:t> import </a:t>
            </a:r>
            <a:r>
              <a:rPr lang="en-US" altLang="zh-CN" dirty="0" err="1"/>
              <a:t>TimeDistributed</a:t>
            </a:r>
            <a:endParaRPr lang="en-US" altLang="zh-CN" dirty="0" smtClean="0"/>
          </a:p>
          <a:p>
            <a:r>
              <a:rPr lang="zh-CN" altLang="en-US" dirty="0" smtClean="0"/>
              <a:t>一个全</a:t>
            </a:r>
            <a:r>
              <a:rPr lang="zh-CN" altLang="en-US" dirty="0"/>
              <a:t>连接网</a:t>
            </a:r>
            <a:r>
              <a:rPr lang="zh-CN" altLang="en-US" dirty="0" smtClean="0"/>
              <a:t>络模型</a:t>
            </a:r>
            <a:r>
              <a:rPr lang="en-US" altLang="zh-CN" dirty="0" smtClean="0"/>
              <a:t>:</a:t>
            </a:r>
            <a:endParaRPr lang="en-US" altLang="zh-CN" dirty="0"/>
          </a:p>
          <a:p>
            <a:r>
              <a:rPr lang="en-US" altLang="zh-CN" sz="1600" dirty="0">
                <a:latin typeface="Times New Roman" panose="02020603050405020304" pitchFamily="18" charset="0"/>
              </a:rPr>
              <a:t>from </a:t>
            </a:r>
            <a:r>
              <a:rPr lang="en-US" altLang="zh-CN" sz="1600" dirty="0" err="1">
                <a:latin typeface="Times New Roman" panose="02020603050405020304" pitchFamily="18" charset="0"/>
              </a:rPr>
              <a:t>keras.layers</a:t>
            </a:r>
            <a:r>
              <a:rPr lang="en-US" altLang="zh-CN" sz="1600" dirty="0">
                <a:latin typeface="Times New Roman" panose="02020603050405020304" pitchFamily="18" charset="0"/>
              </a:rPr>
              <a:t> import Input, Dense</a:t>
            </a:r>
          </a:p>
          <a:p>
            <a:r>
              <a:rPr lang="en-US" altLang="zh-CN" sz="1600" dirty="0">
                <a:latin typeface="Times New Roman" panose="02020603050405020304" pitchFamily="18" charset="0"/>
              </a:rPr>
              <a:t>from </a:t>
            </a:r>
            <a:r>
              <a:rPr lang="en-US" altLang="zh-CN" sz="1600" dirty="0" err="1">
                <a:latin typeface="Times New Roman" panose="02020603050405020304" pitchFamily="18" charset="0"/>
              </a:rPr>
              <a:t>keras.models</a:t>
            </a:r>
            <a:r>
              <a:rPr lang="en-US" altLang="zh-CN" sz="1600" dirty="0">
                <a:latin typeface="Times New Roman" panose="02020603050405020304" pitchFamily="18" charset="0"/>
              </a:rPr>
              <a:t> import Model</a:t>
            </a:r>
          </a:p>
          <a:p>
            <a:endParaRPr lang="en-US" altLang="zh-CN" sz="1600" dirty="0">
              <a:latin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</a:rPr>
              <a:t># This 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returns a </a:t>
            </a:r>
            <a:r>
              <a:rPr lang="en-US" altLang="zh-CN" sz="16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tensor </a:t>
            </a:r>
            <a:r>
              <a:rPr lang="zh-CN" altLang="en-US" sz="16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返回一个张量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inputs = Input(shape=(</a:t>
            </a:r>
            <a:r>
              <a:rPr lang="en-US" altLang="zh-CN" sz="1600" dirty="0">
                <a:latin typeface="Times New Roman" panose="02020603050405020304" pitchFamily="18" charset="0"/>
              </a:rPr>
              <a:t>784,))</a:t>
            </a:r>
          </a:p>
          <a:p>
            <a:endParaRPr lang="en-US" altLang="zh-CN" sz="1600" dirty="0">
              <a:latin typeface="Times New Roman" panose="02020603050405020304" pitchFamily="18" charset="0"/>
            </a:endParaRPr>
          </a:p>
          <a:p>
            <a:r>
              <a:rPr lang="en-US" altLang="zh-CN" sz="1600" dirty="0" smtClean="0">
                <a:latin typeface="Times New Roman" panose="02020603050405020304" pitchFamily="18" charset="0"/>
              </a:rPr>
              <a:t>x </a:t>
            </a:r>
            <a:r>
              <a:rPr lang="en-US" altLang="zh-CN" sz="1600" dirty="0">
                <a:latin typeface="Times New Roman" panose="02020603050405020304" pitchFamily="18" charset="0"/>
              </a:rPr>
              <a:t>= Dense(64, activation='</a:t>
            </a:r>
            <a:r>
              <a:rPr lang="en-US" altLang="zh-CN" sz="1600" dirty="0" err="1">
                <a:latin typeface="Times New Roman" panose="02020603050405020304" pitchFamily="18" charset="0"/>
              </a:rPr>
              <a:t>relu</a:t>
            </a:r>
            <a:r>
              <a:rPr lang="en-US" altLang="zh-CN" sz="1600" dirty="0">
                <a:latin typeface="Times New Roman" panose="02020603050405020304" pitchFamily="18" charset="0"/>
              </a:rPr>
              <a:t>')(inputs)</a:t>
            </a:r>
          </a:p>
          <a:p>
            <a:r>
              <a:rPr lang="en-US" altLang="zh-CN" sz="1600" dirty="0">
                <a:latin typeface="Times New Roman" panose="02020603050405020304" pitchFamily="18" charset="0"/>
              </a:rPr>
              <a:t>x = Dense(64, activation='</a:t>
            </a:r>
            <a:r>
              <a:rPr lang="en-US" altLang="zh-CN" sz="1600" dirty="0" err="1">
                <a:latin typeface="Times New Roman" panose="02020603050405020304" pitchFamily="18" charset="0"/>
              </a:rPr>
              <a:t>relu</a:t>
            </a:r>
            <a:r>
              <a:rPr lang="en-US" altLang="zh-CN" sz="1600" dirty="0">
                <a:latin typeface="Times New Roman" panose="02020603050405020304" pitchFamily="18" charset="0"/>
              </a:rPr>
              <a:t>')(x)</a:t>
            </a:r>
          </a:p>
          <a:p>
            <a:r>
              <a:rPr lang="en-US" altLang="zh-CN" sz="1600" dirty="0">
                <a:latin typeface="Times New Roman" panose="02020603050405020304" pitchFamily="18" charset="0"/>
              </a:rPr>
              <a:t>predictions = Dense(10, activation='</a:t>
            </a:r>
            <a:r>
              <a:rPr lang="en-US" altLang="zh-CN" sz="1600" dirty="0" err="1">
                <a:latin typeface="Times New Roman" panose="02020603050405020304" pitchFamily="18" charset="0"/>
              </a:rPr>
              <a:t>softmax</a:t>
            </a:r>
            <a:r>
              <a:rPr lang="en-US" altLang="zh-CN" sz="1600" dirty="0">
                <a:latin typeface="Times New Roman" panose="02020603050405020304" pitchFamily="18" charset="0"/>
              </a:rPr>
              <a:t>')(x)</a:t>
            </a:r>
          </a:p>
          <a:p>
            <a:endParaRPr lang="en-US" altLang="zh-CN" sz="1600" dirty="0">
              <a:latin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</a:rPr>
              <a:t># This creates a model that includes</a:t>
            </a:r>
          </a:p>
          <a:p>
            <a:r>
              <a:rPr lang="en-US" altLang="zh-CN" sz="1600" dirty="0">
                <a:latin typeface="Times New Roman" panose="02020603050405020304" pitchFamily="18" charset="0"/>
              </a:rPr>
              <a:t># the Input layer and three Dense layers</a:t>
            </a:r>
          </a:p>
          <a:p>
            <a:r>
              <a:rPr lang="en-US" altLang="zh-CN" sz="1600" dirty="0">
                <a:latin typeface="Times New Roman" panose="02020603050405020304" pitchFamily="18" charset="0"/>
              </a:rPr>
              <a:t>model = Model(inputs=inputs, outputs=predictions</a:t>
            </a:r>
            <a:r>
              <a:rPr lang="en-US" altLang="zh-CN" sz="1600" dirty="0" smtClean="0">
                <a:latin typeface="Times New Roman" panose="02020603050405020304" pitchFamily="18" charset="0"/>
              </a:rPr>
              <a:t>) # </a:t>
            </a:r>
            <a:r>
              <a:rPr lang="zh-CN" altLang="en-US" sz="1600" dirty="0" smtClean="0">
                <a:latin typeface="Times New Roman" panose="02020603050405020304" pitchFamily="18" charset="0"/>
              </a:rPr>
              <a:t>创建一个输入层和全连接层</a:t>
            </a:r>
            <a:endParaRPr lang="en-US" altLang="zh-CN" sz="1600" dirty="0">
              <a:latin typeface="Times New Roman" panose="02020603050405020304" pitchFamily="18" charset="0"/>
            </a:endParaRPr>
          </a:p>
          <a:p>
            <a:r>
              <a:rPr lang="en-US" altLang="zh-CN" sz="1600" dirty="0" err="1">
                <a:latin typeface="Times New Roman" panose="02020603050405020304" pitchFamily="18" charset="0"/>
              </a:rPr>
              <a:t>model.compile</a:t>
            </a:r>
            <a:r>
              <a:rPr lang="en-US" altLang="zh-CN" sz="1600" dirty="0">
                <a:latin typeface="Times New Roman" panose="02020603050405020304" pitchFamily="18" charset="0"/>
              </a:rPr>
              <a:t>(optimizer</a:t>
            </a:r>
            <a:r>
              <a:rPr lang="en-US" altLang="zh-CN" sz="1600" dirty="0" smtClean="0">
                <a:latin typeface="Times New Roman" panose="02020603050405020304" pitchFamily="18" charset="0"/>
              </a:rPr>
              <a:t>=‘</a:t>
            </a:r>
            <a:r>
              <a:rPr lang="en-US" altLang="zh-CN" sz="1600" dirty="0" err="1" smtClean="0">
                <a:latin typeface="Times New Roman" panose="02020603050405020304" pitchFamily="18" charset="0"/>
              </a:rPr>
              <a:t>rmsprop</a:t>
            </a:r>
            <a:r>
              <a:rPr lang="en-US" altLang="zh-CN" sz="1600" dirty="0" smtClean="0">
                <a:latin typeface="Times New Roman" panose="02020603050405020304" pitchFamily="18" charset="0"/>
              </a:rPr>
              <a:t>’, # </a:t>
            </a:r>
            <a:r>
              <a:rPr lang="zh-CN" altLang="en-US" sz="1600" dirty="0" smtClean="0">
                <a:latin typeface="Times New Roman" panose="02020603050405020304" pitchFamily="18" charset="0"/>
              </a:rPr>
              <a:t>对模型进行编译</a:t>
            </a:r>
            <a:endParaRPr lang="en-US" altLang="zh-CN" sz="1600" dirty="0">
              <a:latin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</a:rPr>
              <a:t>              loss='</a:t>
            </a:r>
            <a:r>
              <a:rPr lang="en-US" altLang="zh-CN" sz="1600" dirty="0" err="1">
                <a:latin typeface="Times New Roman" panose="02020603050405020304" pitchFamily="18" charset="0"/>
              </a:rPr>
              <a:t>categorical_crossentropy</a:t>
            </a:r>
            <a:r>
              <a:rPr lang="en-US" altLang="zh-CN" sz="1600" dirty="0">
                <a:latin typeface="Times New Roman" panose="02020603050405020304" pitchFamily="18" charset="0"/>
              </a:rPr>
              <a:t>',</a:t>
            </a:r>
          </a:p>
          <a:p>
            <a:r>
              <a:rPr lang="en-US" altLang="zh-CN" sz="1600" dirty="0">
                <a:latin typeface="Times New Roman" panose="02020603050405020304" pitchFamily="18" charset="0"/>
              </a:rPr>
              <a:t>              metrics=['accuracy'])</a:t>
            </a:r>
          </a:p>
          <a:p>
            <a:r>
              <a:rPr lang="en-US" altLang="zh-CN" sz="1600" dirty="0" err="1">
                <a:latin typeface="Times New Roman" panose="02020603050405020304" pitchFamily="18" charset="0"/>
              </a:rPr>
              <a:t>model.fit</a:t>
            </a:r>
            <a:r>
              <a:rPr lang="en-US" altLang="zh-CN" sz="1600" dirty="0">
                <a:latin typeface="Times New Roman" panose="02020603050405020304" pitchFamily="18" charset="0"/>
              </a:rPr>
              <a:t>(data, labels)  # starts </a:t>
            </a:r>
            <a:r>
              <a:rPr lang="en-US" altLang="zh-CN" sz="1600" dirty="0" smtClean="0">
                <a:latin typeface="Times New Roman" panose="02020603050405020304" pitchFamily="18" charset="0"/>
              </a:rPr>
              <a:t>training </a:t>
            </a:r>
            <a:r>
              <a:rPr lang="zh-CN" altLang="en-US" sz="1600" dirty="0" smtClean="0">
                <a:latin typeface="Times New Roman" panose="02020603050405020304" pitchFamily="18" charset="0"/>
              </a:rPr>
              <a:t>训练模型</a:t>
            </a:r>
            <a:endParaRPr lang="zh-CN" altLang="en-US" sz="16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282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04446" y="175846"/>
            <a:ext cx="597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函数式模型的应用</a:t>
            </a:r>
            <a:r>
              <a:rPr lang="en-US" altLang="zh-CN" dirty="0" smtClean="0"/>
              <a:t>--</a:t>
            </a:r>
            <a:r>
              <a:rPr lang="zh-CN" altLang="en-US" dirty="0" smtClean="0"/>
              <a:t>多</a:t>
            </a:r>
            <a:r>
              <a:rPr lang="zh-CN" altLang="en-US" dirty="0"/>
              <a:t>输入和多输出模型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46" y="1456449"/>
            <a:ext cx="3253887" cy="44816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824046" y="545178"/>
            <a:ext cx="736795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from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keras.layers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import Input, Embedding, LSTM, Dense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from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keras.models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import Model</a:t>
            </a:r>
          </a:p>
          <a:p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#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输入是接受新闻内容，是一个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1-10000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之间的整数序列，每个整数编码了一个词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main_input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= Input(shape=(100,),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dtype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='int32', name='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main_input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')</a:t>
            </a:r>
          </a:p>
          <a:p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#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嵌入层会将输入序列编码到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512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维的全连接层序列中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x = Embedding(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output_dim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=512,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input_dim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=10000,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input_length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=100)(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main_input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)</a:t>
            </a:r>
          </a:p>
          <a:p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# LSTM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网络将包含整个输入信息的向量序列转换为一个向量 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lstm_out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= LSTM(32)(x)</a:t>
            </a:r>
          </a:p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#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插入一个额外的损失，使得即使在主损失很高的情况下，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LSTM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和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Embedding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层也可以平滑的训练。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auxiliary_output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= Dense(1, activation='sigmoid', name='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aux_output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')(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lstm_out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#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将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LSTM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与额外的输入数据串联起来组成输入，送入模型中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auxiliary_input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= Input(shape=(5,), name='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aux_input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')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x =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keras.layers.concatenate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([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lstm_out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,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auxiliary_input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])</a:t>
            </a:r>
          </a:p>
          <a:p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# 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堆叠全连接层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x 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= Dense(64, activation='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relu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')(x)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x = Dense(64, activation='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relu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')(x)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x = Dense(64, activation='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relu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')(x)</a:t>
            </a:r>
          </a:p>
          <a:p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# </a:t>
            </a:r>
            <a:r>
              <a:rPr lang="zh-CN" altLang="en-US" sz="16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加上</a:t>
            </a:r>
            <a:r>
              <a:rPr lang="en-US" altLang="zh-CN" sz="16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LR</a:t>
            </a:r>
            <a:r>
              <a:rPr lang="zh-CN" altLang="en-US" sz="16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层</a:t>
            </a:r>
            <a:endParaRPr lang="en-US" altLang="zh-CN" sz="1600" dirty="0" smtClean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en-US" altLang="zh-CN" sz="1600" dirty="0" err="1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main_output</a:t>
            </a:r>
            <a:r>
              <a:rPr lang="en-US" altLang="zh-CN" sz="16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= Dense(1, activation='sigmoid', name='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main_output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')(x)</a:t>
            </a:r>
            <a:endParaRPr lang="zh-CN" altLang="en-US" sz="16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319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03086" y="1001486"/>
            <a:ext cx="1040674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# 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定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义整个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输入，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输出的模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型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/>
              <a:t>model = Model(inputs=[</a:t>
            </a:r>
            <a:r>
              <a:rPr lang="en-US" altLang="zh-CN" dirty="0" err="1"/>
              <a:t>main_input</a:t>
            </a:r>
            <a:r>
              <a:rPr lang="en-US" altLang="zh-CN" dirty="0"/>
              <a:t>, </a:t>
            </a:r>
            <a:r>
              <a:rPr lang="en-US" altLang="zh-CN" dirty="0" err="1"/>
              <a:t>auxiliary_input</a:t>
            </a:r>
            <a:r>
              <a:rPr lang="en-US" altLang="zh-CN" dirty="0"/>
              <a:t>], outputs=[</a:t>
            </a:r>
            <a:r>
              <a:rPr lang="en-US" altLang="zh-CN" dirty="0" err="1"/>
              <a:t>main_output</a:t>
            </a:r>
            <a:r>
              <a:rPr lang="en-US" altLang="zh-CN" dirty="0"/>
              <a:t>, </a:t>
            </a:r>
            <a:r>
              <a:rPr lang="en-US" altLang="zh-CN" dirty="0" err="1"/>
              <a:t>auxiliary_output</a:t>
            </a:r>
            <a:r>
              <a:rPr lang="en-US" altLang="zh-CN" dirty="0" smtClean="0"/>
              <a:t>])</a:t>
            </a:r>
          </a:p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# 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编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译模型。我们给额外的损失赋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0.2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的权重。我们可以通过关键字参数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loss_weights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或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loss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来为不同的输出设置不同的损失函数或权值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。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 err="1"/>
              <a:t>model.compile</a:t>
            </a:r>
            <a:r>
              <a:rPr lang="en-US" altLang="zh-CN" dirty="0"/>
              <a:t>(optimizer='</a:t>
            </a:r>
            <a:r>
              <a:rPr lang="en-US" altLang="zh-CN" dirty="0" err="1"/>
              <a:t>rmsprop</a:t>
            </a:r>
            <a:r>
              <a:rPr lang="en-US" altLang="zh-CN" dirty="0"/>
              <a:t>', loss='</a:t>
            </a:r>
            <a:r>
              <a:rPr lang="en-US" altLang="zh-CN" dirty="0" err="1"/>
              <a:t>binary_crossentropy</a:t>
            </a:r>
            <a:r>
              <a:rPr lang="en-US" altLang="zh-CN" dirty="0"/>
              <a:t>',</a:t>
            </a:r>
          </a:p>
          <a:p>
            <a:r>
              <a:rPr lang="en-US" altLang="zh-CN" dirty="0"/>
              <a:t>              </a:t>
            </a:r>
            <a:r>
              <a:rPr lang="en-US" altLang="zh-CN" dirty="0" err="1"/>
              <a:t>loss_weights</a:t>
            </a:r>
            <a:r>
              <a:rPr lang="en-US" altLang="zh-CN" dirty="0"/>
              <a:t>=[1., 0.2</a:t>
            </a:r>
            <a:r>
              <a:rPr lang="en-US" altLang="zh-CN" dirty="0" smtClean="0"/>
              <a:t>])</a:t>
            </a:r>
          </a:p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#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传递训练数据和目标值训练该模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型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 err="1"/>
              <a:t>model.fit</a:t>
            </a:r>
            <a:r>
              <a:rPr lang="en-US" altLang="zh-CN" dirty="0"/>
              <a:t>([</a:t>
            </a:r>
            <a:r>
              <a:rPr lang="en-US" altLang="zh-CN" dirty="0" err="1"/>
              <a:t>headline_data</a:t>
            </a:r>
            <a:r>
              <a:rPr lang="en-US" altLang="zh-CN" dirty="0"/>
              <a:t>, </a:t>
            </a:r>
            <a:r>
              <a:rPr lang="en-US" altLang="zh-CN" dirty="0" err="1"/>
              <a:t>additional_data</a:t>
            </a:r>
            <a:r>
              <a:rPr lang="en-US" altLang="zh-CN" dirty="0"/>
              <a:t>], [labels, labels],</a:t>
            </a:r>
          </a:p>
          <a:p>
            <a:r>
              <a:rPr lang="en-US" altLang="zh-CN" dirty="0"/>
              <a:t>          epochs=50, </a:t>
            </a:r>
            <a:r>
              <a:rPr lang="en-US" altLang="zh-CN" dirty="0" err="1"/>
              <a:t>batch_size</a:t>
            </a:r>
            <a:r>
              <a:rPr lang="en-US" altLang="zh-CN" dirty="0"/>
              <a:t>=32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#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model.compile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(optimizer='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rmsprop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',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 loss={'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main_output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': '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binary_crossentropy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', '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aux_output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': '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binary_crossentropy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'},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loss_weights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={'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main_output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': 1., '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aux_output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': 0.2})</a:t>
            </a: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 And trained it via:</a:t>
            </a:r>
          </a:p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model.fit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({'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main_input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':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headline_data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'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aux_input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':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additional_data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},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{'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main_output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': labels, '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aux_output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': labels},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epochs=50,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batch_size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=32)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03086" y="377371"/>
            <a:ext cx="3033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Follow the last 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silde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97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57943" y="391886"/>
            <a:ext cx="6633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inception</a:t>
            </a:r>
            <a:r>
              <a:rPr lang="zh-CN" altLang="en-US" sz="32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模型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57943" y="1451429"/>
            <a:ext cx="102761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keras.layers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Conv2D, MaxPooling2D, Input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input_img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Input(shape=(256, 256, 3))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tower_1 = Conv2D(64, (1, 1), padding='same', activation='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input_img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tower_1 = Conv2D(64, (3, 3), padding='same', activation='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')(tower_1)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tower_2 = Conv2D(64, (1, 1), padding='same', activation='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input_img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tower_2 = Conv2D(64, (5, 5), padding='same', activation='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')(tower_2)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tower_3 = MaxPooling2D((3, 3), strides=(1, 1), padding='same')(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input_img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tower_3 = Conv2D(64, (1, 1), padding='same', activation='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')(tower_3)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=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keras.layers.concatenate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([tower_1, tower_2, tower_3], axis=1)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55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88571" y="391886"/>
            <a:ext cx="5776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卷积层的残差连接（残差网络）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88571" y="1175657"/>
            <a:ext cx="105954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from </a:t>
            </a:r>
            <a:r>
              <a:rPr lang="en-US" altLang="zh-CN" dirty="0" err="1"/>
              <a:t>keras.layers</a:t>
            </a:r>
            <a:r>
              <a:rPr lang="en-US" altLang="zh-CN" dirty="0"/>
              <a:t> import Conv2D, Input</a:t>
            </a:r>
          </a:p>
          <a:p>
            <a:endParaRPr lang="en-US" altLang="zh-CN" dirty="0"/>
          </a:p>
          <a:p>
            <a:r>
              <a:rPr lang="en-US" altLang="zh-CN" dirty="0"/>
              <a:t># input tensor for a 3-channel 256x256 image</a:t>
            </a:r>
          </a:p>
          <a:p>
            <a:r>
              <a:rPr lang="en-US" altLang="zh-CN" dirty="0"/>
              <a:t>x = Input(shape=(256, 256, 3))</a:t>
            </a:r>
          </a:p>
          <a:p>
            <a:r>
              <a:rPr lang="en-US" altLang="zh-CN" dirty="0"/>
              <a:t># 3x3 </a:t>
            </a:r>
            <a:r>
              <a:rPr lang="en-US" altLang="zh-CN" dirty="0" err="1"/>
              <a:t>conv</a:t>
            </a:r>
            <a:r>
              <a:rPr lang="en-US" altLang="zh-CN" dirty="0"/>
              <a:t> with 3 output channels (same as input channels)</a:t>
            </a:r>
          </a:p>
          <a:p>
            <a:r>
              <a:rPr lang="en-US" altLang="zh-CN" dirty="0"/>
              <a:t>y = Conv2D(3, (3, 3), padding='same')(x)</a:t>
            </a:r>
          </a:p>
          <a:p>
            <a:r>
              <a:rPr lang="en-US" altLang="zh-CN" dirty="0"/>
              <a:t># this returns x + y.</a:t>
            </a:r>
          </a:p>
          <a:p>
            <a:r>
              <a:rPr lang="en-US" altLang="zh-CN" dirty="0"/>
              <a:t>z = </a:t>
            </a:r>
            <a:r>
              <a:rPr lang="en-US" altLang="zh-CN" dirty="0" err="1"/>
              <a:t>keras.layers.add</a:t>
            </a:r>
            <a:r>
              <a:rPr lang="en-US" altLang="zh-CN" dirty="0"/>
              <a:t>([x, y])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2160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484" y="1283990"/>
            <a:ext cx="8624745" cy="427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87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68215" y="422031"/>
            <a:ext cx="6629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TensorBoard</a:t>
            </a:r>
            <a:r>
              <a:rPr lang="zh-CN" altLang="en-US" sz="30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数据序列化</a:t>
            </a:r>
            <a:endParaRPr lang="zh-CN" altLang="en-US" sz="30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49569" y="1230923"/>
            <a:ext cx="101814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 New Roman" panose="02020603050405020304" pitchFamily="18" charset="0"/>
                <a:ea typeface="新宋体" panose="02010609030101010101" pitchFamily="49" charset="-122"/>
              </a:rPr>
              <a:t>TensorBoard</a:t>
            </a:r>
            <a:r>
              <a:rPr lang="zh-CN" altLang="en-US" sz="2400" dirty="0" smtClean="0">
                <a:latin typeface="Times New Roman" panose="02020603050405020304" pitchFamily="18" charset="0"/>
                <a:ea typeface="新宋体" panose="02010609030101010101" pitchFamily="49" charset="-122"/>
              </a:rPr>
              <a:t>通过读取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新宋体" panose="02010609030101010101" pitchFamily="49" charset="-122"/>
              </a:rPr>
              <a:t>TensorFlow</a:t>
            </a:r>
            <a:r>
              <a:rPr lang="zh-CN" altLang="en-US" sz="2400" dirty="0" smtClean="0">
                <a:latin typeface="Times New Roman" panose="02020603050405020304" pitchFamily="18" charset="0"/>
                <a:ea typeface="新宋体" panose="02010609030101010101" pitchFamily="49" charset="-122"/>
              </a:rPr>
              <a:t>的事件文件来运行。</a:t>
            </a:r>
            <a:endParaRPr lang="en-US" altLang="zh-CN" sz="2400" dirty="0" smtClean="0">
              <a:latin typeface="Times New Roman" panose="02020603050405020304" pitchFamily="18" charset="0"/>
              <a:ea typeface="新宋体" panose="02010609030101010101" pitchFamily="49" charset="-122"/>
            </a:endParaRPr>
          </a:p>
          <a:p>
            <a:r>
              <a:rPr lang="en-US" altLang="zh-CN" sz="2400" dirty="0" smtClean="0">
                <a:latin typeface="Times New Roman" panose="02020603050405020304" pitchFamily="18" charset="0"/>
                <a:ea typeface="新宋体" panose="02010609030101010101" pitchFamily="49" charset="-122"/>
              </a:rPr>
              <a:t>TensorBoard</a:t>
            </a:r>
            <a:r>
              <a:rPr lang="zh-CN" altLang="en-US" sz="2400" dirty="0" smtClean="0">
                <a:latin typeface="Times New Roman" panose="02020603050405020304" pitchFamily="18" charset="0"/>
                <a:ea typeface="新宋体" panose="02010609030101010101" pitchFamily="49" charset="-122"/>
              </a:rPr>
              <a:t>使用流程</a:t>
            </a:r>
            <a:r>
              <a:rPr lang="en-US" altLang="zh-CN" sz="2400" dirty="0" smtClean="0">
                <a:latin typeface="Times New Roman" panose="02020603050405020304" pitchFamily="18" charset="0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	</a:t>
            </a:r>
            <a:endParaRPr lang="zh-CN" altLang="en-US" sz="2400" dirty="0" smtClean="0">
              <a:latin typeface="Times New Roman" panose="02020603050405020304" pitchFamily="18" charset="0"/>
              <a:ea typeface="新宋体" panose="02010609030101010101" pitchFamily="49" charset="-122"/>
            </a:endParaRPr>
          </a:p>
          <a:p>
            <a:r>
              <a:rPr lang="zh-CN" altLang="en-US" sz="2400" dirty="0" smtClean="0">
                <a:latin typeface="Times New Roman" panose="02020603050405020304" pitchFamily="18" charset="0"/>
                <a:ea typeface="新宋体" panose="02010609030101010101" pitchFamily="49" charset="-122"/>
              </a:rPr>
              <a:t>        添加记录节点：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新宋体" panose="02010609030101010101" pitchFamily="49" charset="-122"/>
              </a:rPr>
              <a:t>tf.summary.scalar</a:t>
            </a:r>
            <a:r>
              <a:rPr lang="en-US" altLang="zh-CN" sz="2400" dirty="0" smtClean="0">
                <a:latin typeface="Times New Roman" panose="02020603050405020304" pitchFamily="18" charset="0"/>
                <a:ea typeface="新宋体" panose="02010609030101010101" pitchFamily="49" charset="-122"/>
              </a:rPr>
              <a:t>/image/histogram()</a:t>
            </a:r>
            <a:r>
              <a:rPr lang="zh-CN" altLang="en-US" sz="2400" dirty="0" smtClean="0">
                <a:latin typeface="Times New Roman" panose="02020603050405020304" pitchFamily="18" charset="0"/>
                <a:ea typeface="新宋体" panose="02010609030101010101" pitchFamily="49" charset="-122"/>
              </a:rPr>
              <a:t>等</a:t>
            </a:r>
          </a:p>
          <a:p>
            <a:r>
              <a:rPr lang="zh-CN" altLang="en-US" sz="2400" dirty="0" smtClean="0">
                <a:latin typeface="Times New Roman" panose="02020603050405020304" pitchFamily="18" charset="0"/>
                <a:ea typeface="新宋体" panose="02010609030101010101" pitchFamily="49" charset="-122"/>
              </a:rPr>
              <a:t>        汇总记录节点：</a:t>
            </a:r>
            <a:r>
              <a:rPr lang="en-US" altLang="zh-CN" sz="2400" dirty="0" smtClean="0">
                <a:latin typeface="Times New Roman" panose="02020603050405020304" pitchFamily="18" charset="0"/>
                <a:ea typeface="新宋体" panose="02010609030101010101" pitchFamily="49" charset="-122"/>
              </a:rPr>
              <a:t>merged = 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新宋体" panose="02010609030101010101" pitchFamily="49" charset="-122"/>
              </a:rPr>
              <a:t>tf.summary.merge_all</a:t>
            </a:r>
            <a:r>
              <a:rPr lang="en-US" altLang="zh-CN" sz="2400" dirty="0" smtClean="0">
                <a:latin typeface="Times New Roman" panose="02020603050405020304" pitchFamily="18" charset="0"/>
                <a:ea typeface="新宋体" panose="02010609030101010101" pitchFamily="49" charset="-122"/>
              </a:rPr>
              <a:t>()</a:t>
            </a:r>
          </a:p>
          <a:p>
            <a:r>
              <a:rPr lang="en-US" altLang="zh-CN" sz="2400" dirty="0" smtClean="0">
                <a:latin typeface="Times New Roman" panose="02020603050405020304" pitchFamily="18" charset="0"/>
                <a:ea typeface="新宋体" panose="02010609030101010101" pitchFamily="49" charset="-122"/>
              </a:rPr>
              <a:t>        </a:t>
            </a:r>
            <a:r>
              <a:rPr lang="zh-CN" altLang="en-US" sz="2400" dirty="0" smtClean="0">
                <a:latin typeface="Times New Roman" panose="02020603050405020304" pitchFamily="18" charset="0"/>
                <a:ea typeface="新宋体" panose="02010609030101010101" pitchFamily="49" charset="-122"/>
              </a:rPr>
              <a:t>运行汇总节点：</a:t>
            </a:r>
            <a:r>
              <a:rPr lang="en-US" altLang="zh-CN" sz="2400" dirty="0" smtClean="0">
                <a:latin typeface="Times New Roman" panose="02020603050405020304" pitchFamily="18" charset="0"/>
                <a:ea typeface="新宋体" panose="02010609030101010101" pitchFamily="49" charset="-122"/>
              </a:rPr>
              <a:t>summary = 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新宋体" panose="02010609030101010101" pitchFamily="49" charset="-122"/>
              </a:rPr>
              <a:t>sess.run</a:t>
            </a:r>
            <a:r>
              <a:rPr lang="en-US" altLang="zh-CN" sz="2400" dirty="0" smtClean="0">
                <a:latin typeface="Times New Roman" panose="02020603050405020304" pitchFamily="18" charset="0"/>
                <a:ea typeface="新宋体" panose="02010609030101010101" pitchFamily="49" charset="-122"/>
              </a:rPr>
              <a:t>(merged)</a:t>
            </a:r>
            <a:r>
              <a:rPr lang="zh-CN" altLang="en-US" sz="2400" dirty="0" smtClean="0">
                <a:latin typeface="Times New Roman" panose="02020603050405020304" pitchFamily="18" charset="0"/>
                <a:ea typeface="新宋体" panose="02010609030101010101" pitchFamily="49" charset="-122"/>
              </a:rPr>
              <a:t>，得到汇总结果</a:t>
            </a:r>
          </a:p>
          <a:p>
            <a:r>
              <a:rPr lang="zh-CN" altLang="en-US" sz="2400" dirty="0" smtClean="0">
                <a:latin typeface="Times New Roman" panose="02020603050405020304" pitchFamily="18" charset="0"/>
                <a:ea typeface="新宋体" panose="02010609030101010101" pitchFamily="49" charset="-122"/>
              </a:rPr>
              <a:t>        日志书写器实例化：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新宋体" panose="02010609030101010101" pitchFamily="49" charset="-122"/>
              </a:rPr>
              <a:t>summary_writer</a:t>
            </a:r>
            <a:r>
              <a:rPr lang="en-US" altLang="zh-CN" sz="2400" dirty="0" smtClean="0">
                <a:latin typeface="Times New Roman" panose="02020603050405020304" pitchFamily="18" charset="0"/>
                <a:ea typeface="新宋体" panose="02010609030101010101" pitchFamily="49" charset="-122"/>
              </a:rPr>
              <a:t> = 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新宋体" panose="02010609030101010101" pitchFamily="49" charset="-122"/>
              </a:rPr>
              <a:t>tf.summary.FileWriter</a:t>
            </a:r>
            <a:r>
              <a:rPr lang="en-US" altLang="zh-CN" sz="2400" dirty="0" smtClean="0">
                <a:latin typeface="Times New Roman" panose="02020603050405020304" pitchFamily="18" charset="0"/>
                <a:ea typeface="新宋体" panose="02010609030101010101" pitchFamily="49" charset="-122"/>
              </a:rPr>
              <a:t>(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新宋体" panose="02010609030101010101" pitchFamily="49" charset="-122"/>
              </a:rPr>
              <a:t>logdir</a:t>
            </a:r>
            <a:r>
              <a:rPr lang="en-US" altLang="zh-CN" sz="2400" dirty="0" smtClean="0">
                <a:latin typeface="Times New Roman" panose="02020603050405020304" pitchFamily="18" charset="0"/>
                <a:ea typeface="新宋体" panose="02010609030101010101" pitchFamily="49" charset="-122"/>
              </a:rPr>
              <a:t>, graph=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新宋体" panose="02010609030101010101" pitchFamily="49" charset="-122"/>
              </a:rPr>
              <a:t>sess.graph</a:t>
            </a:r>
            <a:r>
              <a:rPr lang="en-US" altLang="zh-CN" sz="2400" dirty="0" smtClean="0">
                <a:latin typeface="Times New Roman" panose="02020603050405020304" pitchFamily="18" charset="0"/>
                <a:ea typeface="新宋体" panose="02010609030101010101" pitchFamily="49" charset="-122"/>
              </a:rPr>
              <a:t>)</a:t>
            </a:r>
            <a:r>
              <a:rPr lang="zh-CN" altLang="en-US" sz="2400" dirty="0" smtClean="0">
                <a:latin typeface="Times New Roman" panose="02020603050405020304" pitchFamily="18" charset="0"/>
                <a:ea typeface="新宋体" panose="02010609030101010101" pitchFamily="49" charset="-122"/>
              </a:rPr>
              <a:t>，实例化的同时传入 </a:t>
            </a:r>
            <a:r>
              <a:rPr lang="en-US" altLang="zh-CN" sz="2400" dirty="0" smtClean="0">
                <a:latin typeface="Times New Roman" panose="02020603050405020304" pitchFamily="18" charset="0"/>
                <a:ea typeface="新宋体" panose="02010609030101010101" pitchFamily="49" charset="-122"/>
              </a:rPr>
              <a:t>graph </a:t>
            </a:r>
            <a:r>
              <a:rPr lang="zh-CN" altLang="en-US" sz="2400" dirty="0" smtClean="0">
                <a:latin typeface="Times New Roman" panose="02020603050405020304" pitchFamily="18" charset="0"/>
                <a:ea typeface="新宋体" panose="02010609030101010101" pitchFamily="49" charset="-122"/>
              </a:rPr>
              <a:t>将当前计算图写入日志</a:t>
            </a:r>
          </a:p>
          <a:p>
            <a:r>
              <a:rPr lang="zh-CN" altLang="en-US" sz="2400" dirty="0" smtClean="0">
                <a:latin typeface="Times New Roman" panose="02020603050405020304" pitchFamily="18" charset="0"/>
                <a:ea typeface="新宋体" panose="02010609030101010101" pitchFamily="49" charset="-122"/>
              </a:rPr>
              <a:t>        调用日志书写器实例对象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新宋体" panose="02010609030101010101" pitchFamily="49" charset="-122"/>
              </a:rPr>
              <a:t>summary_writer</a:t>
            </a:r>
            <a:r>
              <a:rPr lang="zh-CN" altLang="en-US" sz="2400" dirty="0" smtClean="0">
                <a:latin typeface="Times New Roman" panose="02020603050405020304" pitchFamily="18" charset="0"/>
                <a:ea typeface="新宋体" panose="02010609030101010101" pitchFamily="49" charset="-122"/>
              </a:rPr>
              <a:t>的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新宋体" panose="02010609030101010101" pitchFamily="49" charset="-122"/>
              </a:rPr>
              <a:t>add_summary</a:t>
            </a:r>
            <a:r>
              <a:rPr lang="en-US" altLang="zh-CN" sz="2400" dirty="0" smtClean="0">
                <a:latin typeface="Times New Roman" panose="02020603050405020304" pitchFamily="18" charset="0"/>
                <a:ea typeface="新宋体" panose="02010609030101010101" pitchFamily="49" charset="-122"/>
              </a:rPr>
              <a:t>(summary, 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新宋体" panose="02010609030101010101" pitchFamily="49" charset="-122"/>
              </a:rPr>
              <a:t>global_step</a:t>
            </a:r>
            <a:r>
              <a:rPr lang="en-US" altLang="zh-CN" sz="2400" dirty="0" smtClean="0">
                <a:latin typeface="Times New Roman" panose="02020603050405020304" pitchFamily="18" charset="0"/>
                <a:ea typeface="新宋体" panose="02010609030101010101" pitchFamily="49" charset="-122"/>
              </a:rPr>
              <a:t>=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新宋体" panose="02010609030101010101" pitchFamily="49" charset="-122"/>
              </a:rPr>
              <a:t>i</a:t>
            </a:r>
            <a:r>
              <a:rPr lang="en-US" altLang="zh-CN" sz="2400" dirty="0" smtClean="0">
                <a:latin typeface="Times New Roman" panose="02020603050405020304" pitchFamily="18" charset="0"/>
                <a:ea typeface="新宋体" panose="02010609030101010101" pitchFamily="49" charset="-122"/>
              </a:rPr>
              <a:t>)</a:t>
            </a:r>
            <a:r>
              <a:rPr lang="zh-CN" altLang="en-US" sz="2400" dirty="0" smtClean="0">
                <a:latin typeface="Times New Roman" panose="02020603050405020304" pitchFamily="18" charset="0"/>
                <a:ea typeface="新宋体" panose="02010609030101010101" pitchFamily="49" charset="-122"/>
              </a:rPr>
              <a:t>方法将所有汇总日志写入文件</a:t>
            </a:r>
          </a:p>
          <a:p>
            <a:r>
              <a:rPr lang="zh-CN" altLang="en-US" sz="2400" dirty="0" smtClean="0">
                <a:latin typeface="Times New Roman" panose="02020603050405020304" pitchFamily="18" charset="0"/>
                <a:ea typeface="新宋体" panose="02010609030101010101" pitchFamily="49" charset="-122"/>
              </a:rPr>
              <a:t>        调用日志书写器实例对象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新宋体" panose="02010609030101010101" pitchFamily="49" charset="-122"/>
              </a:rPr>
              <a:t>summary_writer</a:t>
            </a:r>
            <a:r>
              <a:rPr lang="zh-CN" altLang="en-US" sz="2400" dirty="0" smtClean="0">
                <a:latin typeface="Times New Roman" panose="02020603050405020304" pitchFamily="18" charset="0"/>
                <a:ea typeface="新宋体" panose="02010609030101010101" pitchFamily="49" charset="-122"/>
              </a:rPr>
              <a:t>的</a:t>
            </a:r>
            <a:r>
              <a:rPr lang="en-US" altLang="zh-CN" sz="2400" dirty="0" smtClean="0">
                <a:latin typeface="Times New Roman" panose="02020603050405020304" pitchFamily="18" charset="0"/>
                <a:ea typeface="新宋体" panose="02010609030101010101" pitchFamily="49" charset="-122"/>
              </a:rPr>
              <a:t>close()</a:t>
            </a:r>
            <a:r>
              <a:rPr lang="zh-CN" altLang="en-US" sz="2400" dirty="0" smtClean="0">
                <a:latin typeface="Times New Roman" panose="02020603050405020304" pitchFamily="18" charset="0"/>
                <a:ea typeface="新宋体" panose="02010609030101010101" pitchFamily="49" charset="-122"/>
              </a:rPr>
              <a:t>方法写入内存，否则它每隔</a:t>
            </a:r>
            <a:r>
              <a:rPr lang="en-US" altLang="zh-CN" sz="2400" dirty="0" smtClean="0">
                <a:latin typeface="Times New Roman" panose="02020603050405020304" pitchFamily="18" charset="0"/>
                <a:ea typeface="新宋体" panose="02010609030101010101" pitchFamily="49" charset="-122"/>
              </a:rPr>
              <a:t>120s</a:t>
            </a:r>
            <a:r>
              <a:rPr lang="zh-CN" altLang="en-US" sz="2400" dirty="0" smtClean="0">
                <a:latin typeface="Times New Roman" panose="02020603050405020304" pitchFamily="18" charset="0"/>
                <a:ea typeface="新宋体" panose="02010609030101010101" pitchFamily="49" charset="-122"/>
              </a:rPr>
              <a:t>写入一次</a:t>
            </a:r>
            <a:r>
              <a:rPr lang="en-US" altLang="zh-CN" sz="2400" dirty="0" smtClean="0">
                <a:latin typeface="Times New Roman" panose="02020603050405020304" pitchFamily="18" charset="0"/>
                <a:ea typeface="新宋体" panose="02010609030101010101" pitchFamily="49" charset="-122"/>
              </a:rPr>
              <a:t>.</a:t>
            </a:r>
            <a:endParaRPr lang="en-US" altLang="zh-CN" sz="2400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061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50631" y="580292"/>
            <a:ext cx="83351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可视化对象调用函数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96815" y="1230923"/>
            <a:ext cx="1067386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I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SCALAR</a:t>
            </a:r>
          </a:p>
          <a:p>
            <a:endParaRPr lang="en-US" altLang="zh-CN" sz="2400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    </a:t>
            </a:r>
            <a:r>
              <a:rPr lang="en-US" altLang="zh-CN" sz="24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tf.summary.scalar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(name, tensor, collections=None, family=None)</a:t>
            </a:r>
          </a:p>
          <a:p>
            <a:endParaRPr lang="en-US" altLang="zh-CN" sz="2400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        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可视化训练过程中随着迭代次数准确率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(</a:t>
            </a:r>
            <a:r>
              <a:rPr lang="en-US" altLang="zh-CN" sz="24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val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acc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、损失值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(train/test loss)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、学习率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(learning rate)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、每一层的权重和偏置的统计量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(mean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、</a:t>
            </a:r>
            <a:r>
              <a:rPr lang="en-US" altLang="zh-CN" sz="24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std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max/min)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等的变化曲</a:t>
            </a:r>
            <a:r>
              <a:rPr lang="zh-CN" altLang="en-US" sz="2400" dirty="0" smtClean="0">
                <a:latin typeface="Times New Roman" panose="02020603050405020304" pitchFamily="18" charset="0"/>
                <a:ea typeface="新宋体" panose="02010609030101010101" pitchFamily="49" charset="-122"/>
              </a:rPr>
              <a:t>线</a:t>
            </a:r>
            <a:endParaRPr lang="zh-CN" altLang="en-US" sz="2400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        输入参数：</a:t>
            </a:r>
          </a:p>
          <a:p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            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name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：此操作节点的名字，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TensorBoard 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中绘制的图形的纵轴也将使用此名字</a:t>
            </a:r>
          </a:p>
          <a:p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            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tensor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： 需要监控的变量 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A real numeric Tensor containing a single value.</a:t>
            </a:r>
          </a:p>
          <a:p>
            <a:endParaRPr lang="en-US" altLang="zh-CN" sz="2400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        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输出：</a:t>
            </a:r>
          </a:p>
          <a:p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            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A scalar Tensor of type string. Which contains a Summary protobuf.</a:t>
            </a:r>
            <a:endParaRPr lang="zh-CN" altLang="en-US" sz="2400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227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03936" y="448381"/>
            <a:ext cx="364715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可视化对象调用函数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73723" y="1055077"/>
            <a:ext cx="1077936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II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IMAGE</a:t>
            </a:r>
          </a:p>
          <a:p>
            <a:endParaRPr lang="en-US" altLang="zh-CN" sz="2400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    </a:t>
            </a:r>
            <a:r>
              <a:rPr lang="en-US" altLang="zh-CN" sz="24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tf.summary.image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(name, tensor, </a:t>
            </a:r>
            <a:r>
              <a:rPr lang="en-US" altLang="zh-CN" sz="24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max_outputs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=3, collections=None, family=None)</a:t>
            </a:r>
          </a:p>
          <a:p>
            <a:endParaRPr lang="en-US" altLang="zh-CN" sz="2400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        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可视化当前轮训练使用的训练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/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测试图片或者 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feature </a:t>
            </a:r>
            <a:r>
              <a:rPr lang="en-US" altLang="zh-CN" sz="2400" dirty="0" smtClean="0">
                <a:latin typeface="Times New Roman" panose="02020603050405020304" pitchFamily="18" charset="0"/>
                <a:ea typeface="新宋体" panose="02010609030101010101" pitchFamily="49" charset="-122"/>
              </a:rPr>
              <a:t>maps</a:t>
            </a:r>
            <a:endParaRPr lang="en-US" altLang="zh-CN" sz="2400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        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输入参数：</a:t>
            </a:r>
          </a:p>
          <a:p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            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name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：此操作节点的名字，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TensorBoard 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中绘制的图形的纵轴也将使用此名字</a:t>
            </a:r>
          </a:p>
          <a:p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            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tensor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： 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A r A 4-D uint8 or float32 Tensor of shape [</a:t>
            </a:r>
            <a:r>
              <a:rPr lang="en-US" altLang="zh-CN" sz="24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batch_size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, height, width, channels] where channels is 1, 3, or 4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            </a:t>
            </a:r>
            <a:r>
              <a:rPr lang="en-US" altLang="zh-CN" sz="24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max_outputs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：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Max number of batch elements to generate images </a:t>
            </a:r>
            <a:r>
              <a:rPr lang="en-US" altLang="zh-CN" sz="2400" dirty="0" smtClean="0">
                <a:latin typeface="Times New Roman" panose="02020603050405020304" pitchFamily="18" charset="0"/>
                <a:ea typeface="新宋体" panose="02010609030101010101" pitchFamily="49" charset="-122"/>
              </a:rPr>
              <a:t>for</a:t>
            </a:r>
            <a:endParaRPr lang="en-US" altLang="zh-CN" sz="2400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        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输出：</a:t>
            </a:r>
          </a:p>
          <a:p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            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A scalar Tensor of type string. Which contains a Summary protobuf.</a:t>
            </a:r>
            <a:endParaRPr lang="zh-CN" altLang="en-US" sz="2400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645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20969" y="536304"/>
            <a:ext cx="364715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可视化对象调用函数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20969" y="1125415"/>
            <a:ext cx="105156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III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HISTOGRAM</a:t>
            </a:r>
          </a:p>
          <a:p>
            <a:endParaRPr lang="en-US" altLang="zh-CN" sz="2400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    </a:t>
            </a:r>
            <a:r>
              <a:rPr lang="en-US" altLang="zh-CN" sz="24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tf.summary.histogram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(name, values, collections=None, family=None)</a:t>
            </a:r>
          </a:p>
          <a:p>
            <a:endParaRPr lang="en-US" altLang="zh-CN" sz="2400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        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可视化张量的取值分布</a:t>
            </a:r>
          </a:p>
          <a:p>
            <a:endParaRPr lang="zh-CN" altLang="en-US" sz="2400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        输入参数：</a:t>
            </a:r>
          </a:p>
          <a:p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            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name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：此操作节点的名字，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TensorBoard 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中绘制的图形的纵轴也将使用此名字</a:t>
            </a:r>
          </a:p>
          <a:p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            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tensor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： 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A real numeric Tensor. Any shape. Values to use to build the histogram</a:t>
            </a:r>
          </a:p>
          <a:p>
            <a:endParaRPr lang="en-US" altLang="zh-CN" sz="2400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        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输出：</a:t>
            </a:r>
          </a:p>
          <a:p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            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A scalar Tensor of type string. Which contains a Summary protobuf.</a:t>
            </a:r>
            <a:endParaRPr lang="zh-CN" altLang="en-US" sz="2400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7945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51182" y="413211"/>
            <a:ext cx="364715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可视化对象调用函数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33046" y="1266092"/>
            <a:ext cx="1053318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V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MERGE_ALL</a:t>
            </a:r>
          </a:p>
          <a:p>
            <a:endParaRPr lang="en-US" altLang="zh-CN" sz="2400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    </a:t>
            </a:r>
            <a:r>
              <a:rPr lang="en-US" altLang="zh-CN" sz="24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tf.summary.merge_all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(key=</a:t>
            </a:r>
            <a:r>
              <a:rPr lang="en-US" altLang="zh-CN" sz="24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tf.GraphKeys.SUMMARIES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)</a:t>
            </a:r>
          </a:p>
          <a:p>
            <a:endParaRPr lang="en-US" altLang="zh-CN" sz="2400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        Merges all summaries collected in the default graph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        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因为程序中定义的写日志操作比较多，一一调用非常麻烦，所以</a:t>
            </a:r>
            <a:r>
              <a:rPr lang="en-US" altLang="zh-CN" sz="24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TensoorFlow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提供了此函数来整理所有的日志生成操作，</a:t>
            </a:r>
            <a:r>
              <a:rPr lang="en-US" altLang="zh-CN" sz="24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eg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：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merged = </a:t>
            </a:r>
            <a:r>
              <a:rPr lang="en-US" altLang="zh-CN" sz="24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tf.summary.merge_all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 ()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        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此操作不会立即执行，所以，需要明确的运行这个操作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(summary = </a:t>
            </a:r>
            <a:r>
              <a:rPr lang="en-US" altLang="zh-CN" sz="24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sess.run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(merged))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来得到汇总结果</a:t>
            </a:r>
          </a:p>
          <a:p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        最后调用日志书写器实例对象的</a:t>
            </a:r>
            <a:r>
              <a:rPr lang="en-US" altLang="zh-CN" sz="24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add_summary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(summary, </a:t>
            </a:r>
            <a:r>
              <a:rPr lang="en-US" altLang="zh-CN" sz="24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global_step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=</a:t>
            </a:r>
            <a:r>
              <a:rPr lang="en-US" altLang="zh-CN" sz="2400" dirty="0" err="1">
                <a:latin typeface="Times New Roman" panose="02020603050405020304" pitchFamily="18" charset="0"/>
                <a:ea typeface="新宋体" panose="02010609030101010101" pitchFamily="49" charset="-122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方法将所有汇总日志写入文件</a:t>
            </a:r>
          </a:p>
        </p:txBody>
      </p:sp>
    </p:spTree>
    <p:extLst>
      <p:ext uri="{BB962C8B-B14F-4D97-AF65-F5344CB8AC3E}">
        <p14:creationId xmlns:p14="http://schemas.microsoft.com/office/powerpoint/2010/main" val="55257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56138" y="580292"/>
            <a:ext cx="82471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编写名字空间作用域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56138" y="1318846"/>
            <a:ext cx="108497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 使用命名空间使可视化效果图更有层次性，使得神经网络的整体结构不会被过多的细节所淹没</a:t>
            </a:r>
          </a:p>
          <a:p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 同一个命名空间下的所有节点会被缩略成一个节点，只有顶层命名空间中的节点才会被显示在 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TensorBoard 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可视化效果图上</a:t>
            </a:r>
          </a:p>
          <a:p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        可通过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tf.name_scope()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或者</a:t>
            </a:r>
            <a:r>
              <a:rPr lang="en-US" altLang="zh-CN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tf.variable_scope()</a:t>
            </a:r>
            <a:r>
              <a:rPr lang="zh-CN" altLang="en-US" sz="2400" dirty="0">
                <a:latin typeface="Times New Roman" panose="02020603050405020304" pitchFamily="18" charset="0"/>
                <a:ea typeface="新宋体" panose="02010609030101010101" pitchFamily="49" charset="-122"/>
              </a:rPr>
              <a:t>来实现。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b="7947"/>
          <a:stretch/>
        </p:blipFill>
        <p:spPr>
          <a:xfrm>
            <a:off x="3200766" y="3257838"/>
            <a:ext cx="5210663" cy="34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8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00100"/>
            <a:ext cx="105156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1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899</TotalTime>
  <Words>3364</Words>
  <Application>Microsoft Office PowerPoint</Application>
  <PresentationFormat>宽屏</PresentationFormat>
  <Paragraphs>333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等线</vt:lpstr>
      <vt:lpstr>等线 Light</vt:lpstr>
      <vt:lpstr>微软雅黑</vt:lpstr>
      <vt:lpstr>新宋体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韩 峰</dc:creator>
  <cp:lastModifiedBy>韩 峰</cp:lastModifiedBy>
  <cp:revision>26</cp:revision>
  <dcterms:created xsi:type="dcterms:W3CDTF">2018-05-17T13:02:00Z</dcterms:created>
  <dcterms:modified xsi:type="dcterms:W3CDTF">2018-05-18T14:30:54Z</dcterms:modified>
</cp:coreProperties>
</file>